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6"/>
  </p:notesMasterIdLst>
  <p:sldIdLst>
    <p:sldId id="277" r:id="rId2"/>
    <p:sldId id="257" r:id="rId3"/>
    <p:sldId id="303" r:id="rId4"/>
    <p:sldId id="305" r:id="rId5"/>
    <p:sldId id="304" r:id="rId6"/>
    <p:sldId id="306" r:id="rId7"/>
    <p:sldId id="307" r:id="rId8"/>
    <p:sldId id="308" r:id="rId9"/>
    <p:sldId id="280" r:id="rId10"/>
    <p:sldId id="281" r:id="rId11"/>
    <p:sldId id="282" r:id="rId12"/>
    <p:sldId id="329" r:id="rId13"/>
    <p:sldId id="283" r:id="rId14"/>
    <p:sldId id="301" r:id="rId15"/>
    <p:sldId id="311" r:id="rId16"/>
    <p:sldId id="328" r:id="rId17"/>
    <p:sldId id="325" r:id="rId18"/>
    <p:sldId id="285" r:id="rId19"/>
    <p:sldId id="286" r:id="rId20"/>
    <p:sldId id="330" r:id="rId21"/>
    <p:sldId id="290" r:id="rId22"/>
    <p:sldId id="287" r:id="rId23"/>
    <p:sldId id="309" r:id="rId24"/>
    <p:sldId id="310" r:id="rId2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Untitled Section" id="{57F41039-950C-4DEF-A87D-47BD05F4E97B}">
          <p14:sldIdLst>
            <p14:sldId id="277"/>
            <p14:sldId id="257"/>
            <p14:sldId id="303"/>
            <p14:sldId id="305"/>
            <p14:sldId id="304"/>
            <p14:sldId id="306"/>
            <p14:sldId id="307"/>
            <p14:sldId id="308"/>
            <p14:sldId id="280"/>
            <p14:sldId id="281"/>
            <p14:sldId id="282"/>
            <p14:sldId id="329"/>
            <p14:sldId id="283"/>
            <p14:sldId id="301"/>
            <p14:sldId id="311"/>
            <p14:sldId id="328"/>
            <p14:sldId id="325"/>
            <p14:sldId id="285"/>
            <p14:sldId id="286"/>
            <p14:sldId id="330"/>
            <p14:sldId id="290"/>
            <p14:sldId id="287"/>
            <p14:sldId id="309"/>
            <p14:sldId id="310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0D2FE"/>
    <a:srgbClr val="FFEFFF"/>
    <a:srgbClr val="FFFBFF"/>
    <a:srgbClr val="A953FF"/>
    <a:srgbClr val="6600CC"/>
    <a:srgbClr val="EFCEFE"/>
    <a:srgbClr val="E0C1FF"/>
    <a:srgbClr val="600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76" d="100"/>
          <a:sy n="76" d="100"/>
        </p:scale>
        <p:origin x="188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99" d="100"/>
        <a:sy n="9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MY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E6B5278-C0F6-49AE-AE44-DCFFFFA117AF}" type="datetimeFigureOut">
              <a:rPr lang="en-MY" smtClean="0"/>
              <a:t>14/6/2022</a:t>
            </a:fld>
            <a:endParaRPr lang="en-MY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MY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F676E69-A8B0-4A3F-9C29-ED335E9E8776}" type="slidenum">
              <a:rPr lang="en-MY" smtClean="0"/>
              <a:t>‹#›</a:t>
            </a:fld>
            <a:endParaRPr lang="en-MY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8A28DB-C22A-4915-B879-FCFAFFAF2A56}" type="datetime1">
              <a:rPr lang="en-MY" smtClean="0"/>
              <a:t>14/6/2022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20495-3E74-4589-909C-F5D9E1606AAD}" type="slidenum">
              <a:rPr lang="en-MY" smtClean="0"/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C598AC-793C-4ED0-BF75-2932554E5841}" type="datetime1">
              <a:rPr lang="en-MY" smtClean="0"/>
              <a:t>14/6/2022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20495-3E74-4589-909C-F5D9E1606AAD}" type="slidenum">
              <a:rPr lang="en-MY" smtClean="0"/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49BB8A-9752-418E-837F-E60674D17183}" type="datetime1">
              <a:rPr lang="en-MY" smtClean="0"/>
              <a:t>14/6/2022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20495-3E74-4589-909C-F5D9E1606AAD}" type="slidenum">
              <a:rPr lang="en-MY" smtClean="0"/>
              <a:t>‹#›</a:t>
            </a:fld>
            <a:endParaRPr lang="en-MY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 panose="020B0604020202020204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 panose="020B0604020202020204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 panose="020B0604020202020204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AC131-065E-4949-BF7C-1381CF59B225}" type="datetime1">
              <a:rPr lang="en-MY" smtClean="0"/>
              <a:t>14/6/2022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20495-3E74-4589-909C-F5D9E1606AAD}" type="slidenum">
              <a:rPr lang="en-MY" smtClean="0"/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9E9963-8F3D-47FA-9B7E-23ABD4B933B1}" type="datetime1">
              <a:rPr lang="en-MY" smtClean="0"/>
              <a:t>14/6/2022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20495-3E74-4589-909C-F5D9E1606AAD}" type="slidenum">
              <a:rPr lang="en-MY" smtClean="0"/>
              <a:t>‹#›</a:t>
            </a:fld>
            <a:endParaRPr lang="en-MY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 panose="020B0604020202020204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 panose="020B0604020202020204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57DF1-D4C6-453B-8750-33D43E151BC9}" type="datetime1">
              <a:rPr lang="en-MY" smtClean="0"/>
              <a:t>14/6/2022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20495-3E74-4589-909C-F5D9E1606AAD}" type="slidenum">
              <a:rPr lang="en-MY" smtClean="0"/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FAAEC9-F64C-4591-9629-95B4FC17D6F0}" type="datetime1">
              <a:rPr lang="en-MY" smtClean="0"/>
              <a:t>14/6/2022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20495-3E74-4589-909C-F5D9E1606AAD}" type="slidenum">
              <a:rPr lang="en-MY" smtClean="0"/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EC65F5-51A1-4D56-BCFB-D6B5F7D611A4}" type="datetime1">
              <a:rPr lang="en-MY" smtClean="0"/>
              <a:t>14/6/2022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20495-3E74-4589-909C-F5D9E1606AAD}" type="slidenum">
              <a:rPr lang="en-MY" smtClean="0"/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C45A27-0EFF-41B9-BB14-BB5C16DD72B7}" type="datetime1">
              <a:rPr lang="en-MY" smtClean="0"/>
              <a:t>14/6/2022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20495-3E74-4589-909C-F5D9E1606AAD}" type="slidenum">
              <a:rPr lang="en-MY" smtClean="0"/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7E37D9-92CE-4EE8-A292-9EA1F429D170}" type="datetime1">
              <a:rPr lang="en-MY" smtClean="0"/>
              <a:t>14/6/2022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20495-3E74-4589-909C-F5D9E1606AAD}" type="slidenum">
              <a:rPr lang="en-MY" smtClean="0"/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4542F9-26A6-4CC7-851B-1D2D94236D28}" type="datetime1">
              <a:rPr lang="en-MY" smtClean="0"/>
              <a:t>14/6/2022</a:t>
            </a:fld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20495-3E74-4589-909C-F5D9E1606AAD}" type="slidenum">
              <a:rPr lang="en-MY" smtClean="0"/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4AA0EC-5C4E-46FB-BDC3-FCEE4967B9F2}" type="datetime1">
              <a:rPr lang="en-MY" smtClean="0"/>
              <a:t>14/6/2022</a:t>
            </a:fld>
            <a:endParaRPr lang="en-MY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20495-3E74-4589-909C-F5D9E1606AAD}" type="slidenum">
              <a:rPr lang="en-MY" smtClean="0"/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3B1D66-8C6C-46A8-A657-1545B8031096}" type="datetime1">
              <a:rPr lang="en-MY" smtClean="0"/>
              <a:t>14/6/2022</a:t>
            </a:fld>
            <a:endParaRPr lang="en-MY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20495-3E74-4589-909C-F5D9E1606AAD}" type="slidenum">
              <a:rPr lang="en-MY" smtClean="0"/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515C29-185A-444F-B2AB-A6295F4C6269}" type="datetime1">
              <a:rPr lang="en-MY" smtClean="0"/>
              <a:t>14/6/2022</a:t>
            </a:fld>
            <a:endParaRPr lang="en-MY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20495-3E74-4589-909C-F5D9E1606AAD}" type="slidenum">
              <a:rPr lang="en-MY" smtClean="0"/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0965" indent="0">
              <a:buNone/>
              <a:defRPr sz="1000"/>
            </a:lvl4pPr>
            <a:lvl5pPr marL="1828165" indent="0">
              <a:buNone/>
              <a:defRPr sz="1000"/>
            </a:lvl5pPr>
            <a:lvl6pPr marL="2285365" indent="0">
              <a:buNone/>
              <a:defRPr sz="1000"/>
            </a:lvl6pPr>
            <a:lvl7pPr marL="2742565" indent="0">
              <a:buNone/>
              <a:defRPr sz="1000"/>
            </a:lvl7pPr>
            <a:lvl8pPr marL="3199130" indent="0">
              <a:buNone/>
              <a:defRPr sz="1000"/>
            </a:lvl8pPr>
            <a:lvl9pPr marL="365633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539DC8-60EB-4A5B-997A-DCB326D9DDE9}" type="datetime1">
              <a:rPr lang="en-MY" smtClean="0"/>
              <a:t>14/6/2022</a:t>
            </a:fld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20495-3E74-4589-909C-F5D9E1606AAD}" type="slidenum">
              <a:rPr lang="en-MY" smtClean="0"/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88170-1866-48E5-8329-76984F7EBE42}" type="datetime1">
              <a:rPr lang="en-MY" smtClean="0"/>
              <a:t>14/6/2022</a:t>
            </a:fld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20495-3E74-4589-909C-F5D9E1606AAD}" type="slidenum">
              <a:rPr lang="en-MY" smtClean="0"/>
              <a:t>‹#›</a:t>
            </a:fld>
            <a:endParaRPr lang="en-MY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FD87A9-A9BE-4BDE-A89C-025AEDAFC36A}" type="datetime1">
              <a:rPr lang="en-MY" smtClean="0"/>
              <a:t>14/6/2022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3B120495-3E74-4589-909C-F5D9E1606AAD}" type="slidenum">
              <a:rPr lang="en-MY" smtClean="0"/>
              <a:t>‹#›</a:t>
            </a:fld>
            <a:endParaRPr lang="en-MY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panose="05040102010807070707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panose="05040102010807070707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panose="05040102010807070707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panose="05040102010807070707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panose="05040102010807070707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panose="05040102010807070707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panose="05040102010807070707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panose="05040102010807070707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panose="05040102010807070707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53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3049097"/>
            <a:ext cx="8702566" cy="15870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MY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58676" y="1186841"/>
            <a:ext cx="3593763" cy="523582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3" name="TextBox 12"/>
          <p:cNvSpPr txBox="1"/>
          <p:nvPr/>
        </p:nvSpPr>
        <p:spPr>
          <a:xfrm>
            <a:off x="152497" y="1079327"/>
            <a:ext cx="82113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Training of Core Trainers CPG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Management of Dementia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(Third Edition)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MY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08000" y="3562490"/>
            <a:ext cx="72719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en-US" sz="32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Case Discussion 2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20495-3E74-4589-909C-F5D9E1606AAD}" type="slidenum">
              <a:rPr lang="en-MY" smtClean="0"/>
              <a:t>1</a:t>
            </a:fld>
            <a:endParaRPr lang="en-MY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MY" b="1" dirty="0">
                <a:solidFill>
                  <a:schemeClr val="accent1">
                    <a:lumMod val="75000"/>
                  </a:schemeClr>
                </a:solidFill>
              </a:rPr>
              <a:t>Question 3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Times New Roman" panose="02020603050405020304" pitchFamily="18" charset="0"/>
              </a:rPr>
              <a:t>During her visit at the clinic, all relevant investigations are done with normal results.</a:t>
            </a:r>
          </a:p>
          <a:p>
            <a:pPr marL="0" indent="0" algn="just">
              <a:buNone/>
            </a:pPr>
            <a:endParaRPr lang="en-US" sz="32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just"/>
            <a:r>
              <a:rPr lang="en-US" sz="3200" dirty="0">
                <a:latin typeface="Calibri" panose="020F0502020204030204" pitchFamily="34" charset="0"/>
                <a:cs typeface="Calibri" panose="020F0502020204030204" pitchFamily="34" charset="0"/>
              </a:rPr>
              <a:t>At this point, what additional information would you like to ask regarding patient’s </a:t>
            </a:r>
            <a:r>
              <a:rPr lang="en-US" sz="3200" dirty="0" err="1">
                <a:latin typeface="Calibri" panose="020F0502020204030204" pitchFamily="34" charset="0"/>
                <a:cs typeface="Calibri" panose="020F0502020204030204" pitchFamily="34" charset="0"/>
              </a:rPr>
              <a:t>behaviour</a:t>
            </a:r>
            <a:r>
              <a:rPr lang="en-US" sz="3200" dirty="0">
                <a:latin typeface="Calibri" panose="020F0502020204030204" pitchFamily="34" charset="0"/>
                <a:cs typeface="Calibri" panose="020F0502020204030204" pitchFamily="34" charset="0"/>
              </a:rPr>
              <a:t> and psychological symptoms of dementia (BPSD)?</a:t>
            </a:r>
          </a:p>
          <a:p>
            <a:endParaRPr lang="en-MY" sz="20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20495-3E74-4589-909C-F5D9E1606AAD}" type="slidenum">
              <a:rPr lang="en-MY" smtClean="0"/>
              <a:t>10</a:t>
            </a:fld>
            <a:endParaRPr lang="en-MY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2B9FB95D-3C51-9239-9AFE-F92D8E6A5187}"/>
              </a:ext>
            </a:extLst>
          </p:cNvPr>
          <p:cNvGrpSpPr/>
          <p:nvPr/>
        </p:nvGrpSpPr>
        <p:grpSpPr>
          <a:xfrm>
            <a:off x="9040535" y="6078799"/>
            <a:ext cx="3028428" cy="652003"/>
            <a:chOff x="5595456" y="4337108"/>
            <a:chExt cx="3028428" cy="652003"/>
          </a:xfrm>
        </p:grpSpPr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8A177AFE-E941-C7C6-6950-10D6681ED643}"/>
                </a:ext>
              </a:extLst>
            </p:cNvPr>
            <p:cNvSpPr txBox="1"/>
            <p:nvPr/>
          </p:nvSpPr>
          <p:spPr>
            <a:xfrm>
              <a:off x="5595456" y="4393535"/>
              <a:ext cx="3028428" cy="523220"/>
            </a:xfrm>
            <a:prstGeom prst="rect">
              <a:avLst/>
            </a:prstGeom>
            <a:solidFill>
              <a:srgbClr val="EFCEFE"/>
            </a:solidFill>
          </p:spPr>
          <p:txBody>
            <a:bodyPr wrap="square" rtlCol="0">
              <a:spAutoFit/>
            </a:bodyPr>
            <a:lstStyle/>
            <a:p>
              <a:pPr marL="720725"/>
              <a:r>
                <a:rPr lang="en-MY" sz="1400" dirty="0">
                  <a:latin typeface="Berlin Sans FB Demi" panose="020E0802020502020306" pitchFamily="34" charset="0"/>
                </a:rPr>
                <a:t>TOT CPG Management of Dementia (Third Edition)</a:t>
              </a:r>
            </a:p>
          </p:txBody>
        </p:sp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AA7C6332-5480-6C3B-2645-F3B10C06419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35849" t="25933" r="36972" b="21467"/>
            <a:stretch>
              <a:fillRect/>
            </a:stretch>
          </p:blipFill>
          <p:spPr>
            <a:xfrm>
              <a:off x="5679346" y="4337108"/>
              <a:ext cx="612398" cy="652003"/>
            </a:xfrm>
            <a:prstGeom prst="ellipse">
              <a:avLst/>
            </a:prstGeom>
            <a:ln>
              <a:solidFill>
                <a:srgbClr val="6000C0"/>
              </a:solidFill>
            </a:ln>
          </p:spPr>
        </p:pic>
      </p:grp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MY" b="1" dirty="0">
                <a:solidFill>
                  <a:schemeClr val="accent1">
                    <a:lumMod val="75000"/>
                  </a:schemeClr>
                </a:solidFill>
              </a:rPr>
              <a:t>Answer 3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MY" sz="3200" dirty="0">
                <a:latin typeface="Calibri" panose="020F0502020204030204" pitchFamily="34" charset="0"/>
                <a:cs typeface="Calibri" panose="020F0502020204030204" pitchFamily="34" charset="0"/>
              </a:rPr>
              <a:t>Frequency and severity of the BPSD</a:t>
            </a:r>
          </a:p>
          <a:p>
            <a:r>
              <a:rPr lang="en-MY" sz="3200" dirty="0">
                <a:latin typeface="Calibri" panose="020F0502020204030204" pitchFamily="34" charset="0"/>
                <a:cs typeface="Calibri" panose="020F0502020204030204" pitchFamily="34" charset="0"/>
              </a:rPr>
              <a:t>Triggering factor (environmental, medical issues, medications etc.)</a:t>
            </a:r>
          </a:p>
          <a:p>
            <a:r>
              <a:rPr lang="en-MY" sz="3200" dirty="0">
                <a:latin typeface="Calibri" panose="020F0502020204030204" pitchFamily="34" charset="0"/>
                <a:cs typeface="Calibri" panose="020F0502020204030204" pitchFamily="34" charset="0"/>
              </a:rPr>
              <a:t>Family distress</a:t>
            </a:r>
          </a:p>
          <a:p>
            <a:pPr marL="0" indent="0">
              <a:buNone/>
            </a:pPr>
            <a:endParaRPr lang="en-MY" sz="20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20495-3E74-4589-909C-F5D9E1606AAD}" type="slidenum">
              <a:rPr lang="en-MY" smtClean="0"/>
              <a:t>11</a:t>
            </a:fld>
            <a:endParaRPr lang="en-MY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92FC74EC-4AEF-E92C-1818-395561DEDA9F}"/>
              </a:ext>
            </a:extLst>
          </p:cNvPr>
          <p:cNvGrpSpPr/>
          <p:nvPr/>
        </p:nvGrpSpPr>
        <p:grpSpPr>
          <a:xfrm>
            <a:off x="9040535" y="6078799"/>
            <a:ext cx="3028428" cy="652003"/>
            <a:chOff x="5595456" y="4337108"/>
            <a:chExt cx="3028428" cy="652003"/>
          </a:xfrm>
        </p:grpSpPr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330C1FCB-B3F1-BCA2-3B97-E2AE398F5841}"/>
                </a:ext>
              </a:extLst>
            </p:cNvPr>
            <p:cNvSpPr txBox="1"/>
            <p:nvPr/>
          </p:nvSpPr>
          <p:spPr>
            <a:xfrm>
              <a:off x="5595456" y="4393535"/>
              <a:ext cx="3028428" cy="523220"/>
            </a:xfrm>
            <a:prstGeom prst="rect">
              <a:avLst/>
            </a:prstGeom>
            <a:solidFill>
              <a:srgbClr val="EFCEFE"/>
            </a:solidFill>
          </p:spPr>
          <p:txBody>
            <a:bodyPr wrap="square" rtlCol="0">
              <a:spAutoFit/>
            </a:bodyPr>
            <a:lstStyle/>
            <a:p>
              <a:pPr marL="720725"/>
              <a:r>
                <a:rPr lang="en-MY" sz="1400" dirty="0">
                  <a:latin typeface="Berlin Sans FB Demi" panose="020E0802020502020306" pitchFamily="34" charset="0"/>
                </a:rPr>
                <a:t>TOT CPG Management of Dementia (Third Edition)</a:t>
              </a:r>
            </a:p>
          </p:txBody>
        </p:sp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1865B133-27A4-CAD1-6EAE-9644A636E7C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35849" t="25933" r="36972" b="21467"/>
            <a:stretch>
              <a:fillRect/>
            </a:stretch>
          </p:blipFill>
          <p:spPr>
            <a:xfrm>
              <a:off x="5679346" y="4337108"/>
              <a:ext cx="612398" cy="652003"/>
            </a:xfrm>
            <a:prstGeom prst="ellipse">
              <a:avLst/>
            </a:prstGeom>
            <a:ln>
              <a:solidFill>
                <a:srgbClr val="6000C0"/>
              </a:solidFill>
            </a:ln>
          </p:spPr>
        </p:pic>
      </p:grp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Content Placeholder 14" descr="Table&#10;&#10;Description automatically generated">
            <a:extLst>
              <a:ext uri="{FF2B5EF4-FFF2-40B4-BE49-F238E27FC236}">
                <a16:creationId xmlns:a16="http://schemas.microsoft.com/office/drawing/2014/main" id="{F5FD24F8-C7C4-4909-A83C-CF07658BD04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3383" y="155838"/>
            <a:ext cx="7000112" cy="657496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pSp>
        <p:nvGrpSpPr>
          <p:cNvPr id="4" name="Group 3">
            <a:extLst>
              <a:ext uri="{FF2B5EF4-FFF2-40B4-BE49-F238E27FC236}">
                <a16:creationId xmlns:a16="http://schemas.microsoft.com/office/drawing/2014/main" id="{58289B07-220E-43C9-B0BD-CE0C5148C98B}"/>
              </a:ext>
            </a:extLst>
          </p:cNvPr>
          <p:cNvGrpSpPr/>
          <p:nvPr/>
        </p:nvGrpSpPr>
        <p:grpSpPr>
          <a:xfrm>
            <a:off x="9040535" y="6078799"/>
            <a:ext cx="3028428" cy="652003"/>
            <a:chOff x="5595456" y="4337108"/>
            <a:chExt cx="3028428" cy="652003"/>
          </a:xfrm>
        </p:grpSpPr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A8739201-155F-4693-8C97-E60007E69653}"/>
                </a:ext>
              </a:extLst>
            </p:cNvPr>
            <p:cNvSpPr txBox="1"/>
            <p:nvPr/>
          </p:nvSpPr>
          <p:spPr>
            <a:xfrm>
              <a:off x="5595456" y="4393535"/>
              <a:ext cx="3028428" cy="523220"/>
            </a:xfrm>
            <a:prstGeom prst="rect">
              <a:avLst/>
            </a:prstGeom>
            <a:solidFill>
              <a:srgbClr val="EFCEFE"/>
            </a:solidFill>
          </p:spPr>
          <p:txBody>
            <a:bodyPr wrap="square" rtlCol="0">
              <a:spAutoFit/>
            </a:bodyPr>
            <a:lstStyle/>
            <a:p>
              <a:pPr marL="720725"/>
              <a:r>
                <a:rPr lang="en-MY" sz="1400" dirty="0">
                  <a:latin typeface="Berlin Sans FB Demi" panose="020E0802020502020306" pitchFamily="34" charset="0"/>
                </a:rPr>
                <a:t>TOT CPG Management of Dementia (Third Edition)</a:t>
              </a:r>
            </a:p>
          </p:txBody>
        </p:sp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079A4272-FD27-43C5-8970-BBBD31AC346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35849" t="25933" r="36972" b="21467"/>
            <a:stretch/>
          </p:blipFill>
          <p:spPr>
            <a:xfrm>
              <a:off x="5679346" y="4337108"/>
              <a:ext cx="612398" cy="652003"/>
            </a:xfrm>
            <a:prstGeom prst="ellipse">
              <a:avLst/>
            </a:prstGeom>
            <a:ln>
              <a:solidFill>
                <a:srgbClr val="6000C0"/>
              </a:solidFill>
            </a:ln>
          </p:spPr>
        </p:pic>
      </p:grpSp>
      <p:sp>
        <p:nvSpPr>
          <p:cNvPr id="3" name="TextBox 2">
            <a:extLst>
              <a:ext uri="{FF2B5EF4-FFF2-40B4-BE49-F238E27FC236}">
                <a16:creationId xmlns:a16="http://schemas.microsoft.com/office/drawing/2014/main" id="{4E7F100C-C1C3-4F38-AF62-6186EF493617}"/>
              </a:ext>
            </a:extLst>
          </p:cNvPr>
          <p:cNvSpPr txBox="1"/>
          <p:nvPr/>
        </p:nvSpPr>
        <p:spPr>
          <a:xfrm>
            <a:off x="319595" y="435006"/>
            <a:ext cx="738664" cy="2632684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r>
              <a:rPr lang="en-MY" sz="3600" b="1" dirty="0">
                <a:solidFill>
                  <a:schemeClr val="accent1">
                    <a:lumMod val="75000"/>
                  </a:schemeClr>
                </a:solidFill>
              </a:rPr>
              <a:t>Appendix 9</a:t>
            </a:r>
          </a:p>
        </p:txBody>
      </p:sp>
    </p:spTree>
    <p:extLst>
      <p:ext uri="{BB962C8B-B14F-4D97-AF65-F5344CB8AC3E}">
        <p14:creationId xmlns:p14="http://schemas.microsoft.com/office/powerpoint/2010/main" val="56707107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9040535" y="6078799"/>
            <a:ext cx="3028428" cy="652003"/>
            <a:chOff x="5595456" y="4337108"/>
            <a:chExt cx="3028428" cy="652003"/>
          </a:xfrm>
        </p:grpSpPr>
        <p:sp>
          <p:nvSpPr>
            <p:cNvPr id="5" name="TextBox 4"/>
            <p:cNvSpPr txBox="1"/>
            <p:nvPr/>
          </p:nvSpPr>
          <p:spPr>
            <a:xfrm>
              <a:off x="5595456" y="4393535"/>
              <a:ext cx="3028428" cy="523220"/>
            </a:xfrm>
            <a:prstGeom prst="rect">
              <a:avLst/>
            </a:prstGeom>
            <a:solidFill>
              <a:srgbClr val="EFCEFE"/>
            </a:solidFill>
          </p:spPr>
          <p:txBody>
            <a:bodyPr wrap="square" rtlCol="0">
              <a:spAutoFit/>
            </a:bodyPr>
            <a:lstStyle/>
            <a:p>
              <a:pPr marL="720725"/>
              <a:r>
                <a:rPr lang="en-MY" sz="1400" dirty="0">
                  <a:latin typeface="Berlin Sans FB Demi" panose="020E0802020502020306" pitchFamily="34" charset="0"/>
                </a:rPr>
                <a:t>TOT CPG Management of Dementia (Third Edition)</a:t>
              </a:r>
            </a:p>
          </p:txBody>
        </p:sp>
        <p:pic>
          <p:nvPicPr>
            <p:cNvPr id="6" name="Picture 5"/>
            <p:cNvPicPr>
              <a:picLocks noChangeAspect="1"/>
            </p:cNvPicPr>
            <p:nvPr/>
          </p:nvPicPr>
          <p:blipFill rotWithShape="1">
            <a:blip r:embed="rId2"/>
            <a:srcRect l="35849" t="25933" r="36972" b="21467"/>
            <a:stretch>
              <a:fillRect/>
            </a:stretch>
          </p:blipFill>
          <p:spPr>
            <a:xfrm>
              <a:off x="5679346" y="4337108"/>
              <a:ext cx="612398" cy="652003"/>
            </a:xfrm>
            <a:prstGeom prst="ellipse">
              <a:avLst/>
            </a:prstGeom>
            <a:ln>
              <a:solidFill>
                <a:srgbClr val="6000C0"/>
              </a:solidFill>
            </a:ln>
          </p:spPr>
        </p:pic>
      </p:grp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MY" b="1" dirty="0">
                <a:solidFill>
                  <a:schemeClr val="accent1">
                    <a:lumMod val="75000"/>
                  </a:schemeClr>
                </a:solidFill>
              </a:rPr>
              <a:t>Case continues.. </a:t>
            </a:r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>
          <a:xfrm>
            <a:off x="677334" y="1669001"/>
            <a:ext cx="8848406" cy="4758431"/>
          </a:xfrm>
        </p:spPr>
        <p:txBody>
          <a:bodyPr>
            <a:normAutofit fontScale="92500"/>
          </a:bodyPr>
          <a:lstStyle/>
          <a:p>
            <a:pPr algn="just"/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Times New Roman" panose="02020603050405020304" pitchFamily="18" charset="0"/>
              </a:rPr>
              <a:t>On the frequency and severity of BPSD:</a:t>
            </a:r>
          </a:p>
          <a:p>
            <a:pPr lvl="1" algn="just">
              <a:buFont typeface="Wingdings" panose="05000000000000000000" pitchFamily="2" charset="2"/>
              <a:buChar char="Ø"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Times New Roman" panose="02020603050405020304" pitchFamily="18" charset="0"/>
              </a:rPr>
              <a:t>Argument occurs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Times New Roman" panose="02020603050405020304" pitchFamily="18" charset="0"/>
              </a:rPr>
              <a:t> every day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Times New Roman" panose="02020603050405020304" pitchFamily="18" charset="0"/>
              </a:rPr>
              <a:t>. </a:t>
            </a:r>
          </a:p>
          <a:p>
            <a:pPr lvl="1" algn="just">
              <a:buFont typeface="Wingdings" panose="05000000000000000000" pitchFamily="2" charset="2"/>
              <a:buChar char="Ø"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Times New Roman" panose="02020603050405020304" pitchFamily="18" charset="0"/>
              </a:rPr>
              <a:t>Wandering and pacing 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Times New Roman" panose="02020603050405020304" pitchFamily="18" charset="0"/>
              </a:rPr>
              <a:t>every day 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Times New Roman" panose="02020603050405020304" pitchFamily="18" charset="0"/>
              </a:rPr>
              <a:t>disturbing grandsons 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Times New Roman" panose="02020603050405020304" pitchFamily="18" charset="0"/>
              </a:rPr>
              <a:t>but responds to persuasion to return to her room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Times New Roman" panose="02020603050405020304" pitchFamily="18" charset="0"/>
              </a:rPr>
              <a:t>.</a:t>
            </a:r>
          </a:p>
          <a:p>
            <a:pPr lvl="1" algn="just">
              <a:buFont typeface="Wingdings" panose="05000000000000000000" pitchFamily="2" charset="2"/>
              <a:buChar char="Ø"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Times New Roman" panose="02020603050405020304" pitchFamily="18" charset="0"/>
              </a:rPr>
              <a:t>Unable to sleep 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Times New Roman" panose="02020603050405020304" pitchFamily="18" charset="0"/>
              </a:rPr>
              <a:t>almost every night 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Times New Roman" panose="02020603050405020304" pitchFamily="18" charset="0"/>
              </a:rPr>
              <a:t>and needs to be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Times New Roman" panose="02020603050405020304" pitchFamily="18" charset="0"/>
              </a:rPr>
              <a:t> pacified by daughter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Times New Roman" panose="02020603050405020304" pitchFamily="18" charset="0"/>
              </a:rPr>
              <a:t>. </a:t>
            </a:r>
          </a:p>
          <a:p>
            <a:pPr lvl="1" algn="just">
              <a:buFont typeface="Wingdings" panose="05000000000000000000" pitchFamily="2" charset="2"/>
              <a:buChar char="Ø"/>
            </a:pPr>
            <a:r>
              <a:rPr lang="en-US" sz="2400" dirty="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Auditory hallucination happens 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Times New Roman" panose="02020603050405020304" pitchFamily="18" charset="0"/>
              </a:rPr>
              <a:t>3 times a week but not disruptive to family</a:t>
            </a:r>
          </a:p>
          <a:p>
            <a:pPr lvl="1" algn="just">
              <a:buFont typeface="Wingdings" panose="05000000000000000000" pitchFamily="2" charset="2"/>
              <a:buChar char="Ø"/>
            </a:pPr>
            <a:r>
              <a:rPr lang="en-US" sz="2400" dirty="0">
                <a:solidFill>
                  <a:prstClr val="black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Crying </a:t>
            </a:r>
            <a:r>
              <a:rPr lang="en-MY" altLang="en-US" sz="2400" dirty="0">
                <a:solidFill>
                  <a:prstClr val="black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feeling sad and anxious 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Times New Roman" panose="02020603050405020304" pitchFamily="18" charset="0"/>
              </a:rPr>
              <a:t>two to three times 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Times New Roman" panose="02020603050405020304" pitchFamily="18" charset="0"/>
              </a:rPr>
              <a:t>a </a:t>
            </a:r>
            <a:r>
              <a:rPr lang="en-US" sz="2400" dirty="0">
                <a:solidFill>
                  <a:prstClr val="black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week 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Times New Roman" panose="02020603050405020304" pitchFamily="18" charset="0"/>
              </a:rPr>
              <a:t>that family will leave her</a:t>
            </a:r>
            <a:r>
              <a:rPr kumimoji="0" lang="en-MY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Times New Roman" panose="02020603050405020304" pitchFamily="18" charset="0"/>
              </a:rPr>
              <a:t>, but can be rectified with reassurance.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Times New Roman" panose="02020603050405020304" pitchFamily="18" charset="0"/>
            </a:endParaRPr>
          </a:p>
          <a:p>
            <a:pPr algn="just"/>
            <a:r>
              <a:rPr lang="en-US" sz="2400" dirty="0">
                <a:solidFill>
                  <a:srgbClr val="FF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Family members are distressed as they are unable to cope with the BPSD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20495-3E74-4589-909C-F5D9E1606AAD}" type="slidenum">
              <a:rPr lang="en-MY" smtClean="0"/>
              <a:t>13</a:t>
            </a:fld>
            <a:endParaRPr lang="en-MY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9040535" y="6078799"/>
            <a:ext cx="3028428" cy="652003"/>
            <a:chOff x="5595456" y="4337108"/>
            <a:chExt cx="3028428" cy="652003"/>
          </a:xfrm>
        </p:grpSpPr>
        <p:sp>
          <p:nvSpPr>
            <p:cNvPr id="5" name="TextBox 4"/>
            <p:cNvSpPr txBox="1"/>
            <p:nvPr/>
          </p:nvSpPr>
          <p:spPr>
            <a:xfrm>
              <a:off x="5595456" y="4393535"/>
              <a:ext cx="3028428" cy="523220"/>
            </a:xfrm>
            <a:prstGeom prst="rect">
              <a:avLst/>
            </a:prstGeom>
            <a:solidFill>
              <a:srgbClr val="EFCEFE"/>
            </a:solidFill>
          </p:spPr>
          <p:txBody>
            <a:bodyPr wrap="square" rtlCol="0">
              <a:spAutoFit/>
            </a:bodyPr>
            <a:lstStyle/>
            <a:p>
              <a:pPr marL="720725"/>
              <a:r>
                <a:rPr lang="en-MY" sz="1400" dirty="0">
                  <a:latin typeface="Berlin Sans FB Demi" panose="020E0802020502020306" pitchFamily="34" charset="0"/>
                </a:rPr>
                <a:t>TOT CPG Management of Dementia (Third Edition)</a:t>
              </a:r>
            </a:p>
          </p:txBody>
        </p:sp>
        <p:pic>
          <p:nvPicPr>
            <p:cNvPr id="6" name="Picture 5"/>
            <p:cNvPicPr>
              <a:picLocks noChangeAspect="1"/>
            </p:cNvPicPr>
            <p:nvPr/>
          </p:nvPicPr>
          <p:blipFill rotWithShape="1">
            <a:blip r:embed="rId2"/>
            <a:srcRect l="35849" t="25933" r="36972" b="21467"/>
            <a:stretch>
              <a:fillRect/>
            </a:stretch>
          </p:blipFill>
          <p:spPr>
            <a:xfrm>
              <a:off x="5679346" y="4337108"/>
              <a:ext cx="612398" cy="652003"/>
            </a:xfrm>
            <a:prstGeom prst="ellipse">
              <a:avLst/>
            </a:prstGeom>
            <a:ln>
              <a:solidFill>
                <a:srgbClr val="6000C0"/>
              </a:solidFill>
            </a:ln>
          </p:spPr>
        </p:pic>
      </p:grp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MY" b="1" dirty="0">
                <a:solidFill>
                  <a:schemeClr val="accent1">
                    <a:lumMod val="75000"/>
                  </a:schemeClr>
                </a:solidFill>
              </a:rPr>
              <a:t>Question 4</a:t>
            </a:r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>
          <a:xfrm>
            <a:off x="677334" y="1669001"/>
            <a:ext cx="8848406" cy="4758431"/>
          </a:xfrm>
        </p:spPr>
        <p:txBody>
          <a:bodyPr>
            <a:normAutofit/>
          </a:bodyPr>
          <a:lstStyle/>
          <a:p>
            <a:pPr algn="just"/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Times New Roman" panose="02020603050405020304" pitchFamily="18" charset="0"/>
              </a:rPr>
              <a:t>How would you assess the severity of BPSD?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20495-3E74-4589-909C-F5D9E1606AAD}" type="slidenum">
              <a:rPr lang="en-MY" smtClean="0"/>
              <a:t>14</a:t>
            </a:fld>
            <a:endParaRPr lang="en-MY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9040535" y="6078799"/>
            <a:ext cx="3028428" cy="652003"/>
            <a:chOff x="5595456" y="4337108"/>
            <a:chExt cx="3028428" cy="652003"/>
          </a:xfrm>
        </p:grpSpPr>
        <p:sp>
          <p:nvSpPr>
            <p:cNvPr id="5" name="TextBox 4"/>
            <p:cNvSpPr txBox="1"/>
            <p:nvPr/>
          </p:nvSpPr>
          <p:spPr>
            <a:xfrm>
              <a:off x="5595456" y="4393535"/>
              <a:ext cx="3028428" cy="523220"/>
            </a:xfrm>
            <a:prstGeom prst="rect">
              <a:avLst/>
            </a:prstGeom>
            <a:solidFill>
              <a:srgbClr val="EFCEFE"/>
            </a:solidFill>
          </p:spPr>
          <p:txBody>
            <a:bodyPr wrap="square" rtlCol="0">
              <a:spAutoFit/>
            </a:bodyPr>
            <a:lstStyle/>
            <a:p>
              <a:pPr marL="720725"/>
              <a:r>
                <a:rPr lang="en-MY" sz="1400" dirty="0">
                  <a:latin typeface="Berlin Sans FB Demi" panose="020E0802020502020306" pitchFamily="34" charset="0"/>
                </a:rPr>
                <a:t>TOT CPG Management of Dementia (Third Edition)</a:t>
              </a:r>
            </a:p>
          </p:txBody>
        </p:sp>
        <p:pic>
          <p:nvPicPr>
            <p:cNvPr id="6" name="Picture 5"/>
            <p:cNvPicPr>
              <a:picLocks noChangeAspect="1"/>
            </p:cNvPicPr>
            <p:nvPr/>
          </p:nvPicPr>
          <p:blipFill rotWithShape="1">
            <a:blip r:embed="rId2"/>
            <a:srcRect l="35849" t="25933" r="36972" b="21467"/>
            <a:stretch>
              <a:fillRect/>
            </a:stretch>
          </p:blipFill>
          <p:spPr>
            <a:xfrm>
              <a:off x="5679346" y="4337108"/>
              <a:ext cx="612398" cy="652003"/>
            </a:xfrm>
            <a:prstGeom prst="ellipse">
              <a:avLst/>
            </a:prstGeom>
            <a:ln>
              <a:solidFill>
                <a:srgbClr val="6000C0"/>
              </a:solidFill>
            </a:ln>
          </p:spPr>
        </p:pic>
      </p:grp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677334" y="96389"/>
            <a:ext cx="8596668" cy="1320800"/>
          </a:xfrm>
        </p:spPr>
        <p:txBody>
          <a:bodyPr/>
          <a:lstStyle/>
          <a:p>
            <a:r>
              <a:rPr lang="en-MY" b="1" dirty="0">
                <a:solidFill>
                  <a:schemeClr val="accent1">
                    <a:lumMod val="75000"/>
                  </a:schemeClr>
                </a:solidFill>
              </a:rPr>
              <a:t>Answer 4</a:t>
            </a:r>
            <a:r>
              <a:rPr lang="en-MY" sz="2000" b="1" dirty="0">
                <a:solidFill>
                  <a:schemeClr val="accent1">
                    <a:lumMod val="75000"/>
                  </a:schemeClr>
                </a:solidFill>
              </a:rPr>
              <a:t>-2</a:t>
            </a:r>
            <a:endParaRPr lang="en-MY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20495-3E74-4589-909C-F5D9E1606AAD}" type="slidenum">
              <a:rPr lang="en-MY" smtClean="0"/>
              <a:t>15</a:t>
            </a:fld>
            <a:endParaRPr lang="en-MY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3"/>
          <a:srcRect t="6909" b="7568"/>
          <a:stretch>
            <a:fillRect/>
          </a:stretch>
        </p:blipFill>
        <p:spPr>
          <a:xfrm>
            <a:off x="755015" y="845185"/>
            <a:ext cx="5918200" cy="581279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pSp>
        <p:nvGrpSpPr>
          <p:cNvPr id="16" name="Group 15"/>
          <p:cNvGrpSpPr/>
          <p:nvPr/>
        </p:nvGrpSpPr>
        <p:grpSpPr>
          <a:xfrm>
            <a:off x="6769717" y="845186"/>
            <a:ext cx="5299364" cy="5161258"/>
            <a:chOff x="5252159" y="1441373"/>
            <a:chExt cx="5299364" cy="4527633"/>
          </a:xfrm>
        </p:grpSpPr>
        <p:pic>
          <p:nvPicPr>
            <p:cNvPr id="13" name="Picture 12"/>
            <p:cNvPicPr>
              <a:picLocks noChangeAspect="1"/>
            </p:cNvPicPr>
            <p:nvPr/>
          </p:nvPicPr>
          <p:blipFill rotWithShape="1">
            <a:blip r:embed="rId4"/>
            <a:srcRect t="78964" b="4855"/>
            <a:stretch>
              <a:fillRect/>
            </a:stretch>
          </p:blipFill>
          <p:spPr>
            <a:xfrm>
              <a:off x="5252160" y="1441373"/>
              <a:ext cx="5299363" cy="1109710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pic>
          <p:nvPicPr>
            <p:cNvPr id="15" name="Picture 14"/>
            <p:cNvPicPr>
              <a:picLocks noChangeAspect="1"/>
            </p:cNvPicPr>
            <p:nvPr/>
          </p:nvPicPr>
          <p:blipFill rotWithShape="1">
            <a:blip r:embed="rId5"/>
            <a:srcRect t="4855" b="44337"/>
            <a:stretch>
              <a:fillRect/>
            </a:stretch>
          </p:blipFill>
          <p:spPr>
            <a:xfrm>
              <a:off x="5252159" y="2484520"/>
              <a:ext cx="5299363" cy="3484486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</p:grpSp>
      <p:cxnSp>
        <p:nvCxnSpPr>
          <p:cNvPr id="2" name="Straight Connector 1"/>
          <p:cNvCxnSpPr/>
          <p:nvPr/>
        </p:nvCxnSpPr>
        <p:spPr>
          <a:xfrm>
            <a:off x="3606800" y="3683635"/>
            <a:ext cx="121285" cy="9906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/>
          <a:srcRect t="6909" b="7568"/>
          <a:stretch>
            <a:fillRect/>
          </a:stretch>
        </p:blipFill>
        <p:spPr>
          <a:xfrm>
            <a:off x="768985" y="800987"/>
            <a:ext cx="5918200" cy="581279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347EBC-F404-5AAA-2E69-DBA902B8E6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MY" b="1" dirty="0">
                <a:solidFill>
                  <a:schemeClr val="accent1">
                    <a:lumMod val="75000"/>
                  </a:schemeClr>
                </a:solidFill>
              </a:rPr>
              <a:t>Scoring of NPI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8B96550-4741-79EC-EEF7-3AE48B4090D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2045494"/>
            <a:ext cx="8596668" cy="3880773"/>
          </a:xfrm>
        </p:spPr>
        <p:txBody>
          <a:bodyPr>
            <a:normAutofit lnSpcReduction="10000"/>
          </a:bodyPr>
          <a:lstStyle/>
          <a:p>
            <a:pPr algn="just"/>
            <a:r>
              <a:rPr lang="en-MY" sz="2800" dirty="0">
                <a:latin typeface="Calibri" panose="020F0502020204030204" pitchFamily="34" charset="0"/>
                <a:cs typeface="Calibri" panose="020F0502020204030204" pitchFamily="34" charset="0"/>
              </a:rPr>
              <a:t>Frequency x Severity.</a:t>
            </a:r>
          </a:p>
          <a:p>
            <a:pPr algn="just"/>
            <a:r>
              <a:rPr lang="en-MY" sz="2800" dirty="0">
                <a:latin typeface="Calibri" panose="020F0502020204030204" pitchFamily="34" charset="0"/>
                <a:cs typeface="Calibri" panose="020F0502020204030204" pitchFamily="34" charset="0"/>
              </a:rPr>
              <a:t>Multiple the scores together and put the score in the ‘item score’ box.</a:t>
            </a:r>
          </a:p>
          <a:p>
            <a:pPr algn="just"/>
            <a:r>
              <a:rPr lang="en-MY" sz="2800" dirty="0">
                <a:latin typeface="Calibri" panose="020F0502020204030204" pitchFamily="34" charset="0"/>
                <a:cs typeface="Calibri" panose="020F0502020204030204" pitchFamily="34" charset="0"/>
              </a:rPr>
              <a:t>After all domains have been scored, add up all the score out of a possible 144</a:t>
            </a:r>
          </a:p>
          <a:p>
            <a:pPr algn="just"/>
            <a:r>
              <a:rPr lang="en-MY" sz="2800" dirty="0">
                <a:latin typeface="Calibri" panose="020F0502020204030204" pitchFamily="34" charset="0"/>
                <a:cs typeface="Calibri" panose="020F0502020204030204" pitchFamily="34" charset="0"/>
              </a:rPr>
              <a:t>Less than 20 = mild problem</a:t>
            </a:r>
          </a:p>
          <a:p>
            <a:pPr algn="just"/>
            <a:r>
              <a:rPr lang="en-MY" sz="2800" dirty="0">
                <a:latin typeface="Calibri" panose="020F0502020204030204" pitchFamily="34" charset="0"/>
                <a:cs typeface="Calibri" panose="020F0502020204030204" pitchFamily="34" charset="0"/>
              </a:rPr>
              <a:t>20 - 50 = moderate disturbances</a:t>
            </a:r>
          </a:p>
          <a:p>
            <a:pPr algn="just"/>
            <a:r>
              <a:rPr lang="en-MY" sz="2800" dirty="0">
                <a:latin typeface="Calibri" panose="020F0502020204030204" pitchFamily="34" charset="0"/>
                <a:cs typeface="Calibri" panose="020F0502020204030204" pitchFamily="34" charset="0"/>
              </a:rPr>
              <a:t>50+ = severe disturbance</a:t>
            </a:r>
          </a:p>
          <a:p>
            <a:endParaRPr lang="en-MY" dirty="0"/>
          </a:p>
          <a:p>
            <a:endParaRPr lang="en-MY" dirty="0"/>
          </a:p>
          <a:p>
            <a:endParaRPr lang="en-MY" dirty="0"/>
          </a:p>
          <a:p>
            <a:endParaRPr lang="en-MY" dirty="0"/>
          </a:p>
          <a:p>
            <a:endParaRPr lang="en-MY" dirty="0"/>
          </a:p>
          <a:p>
            <a:endParaRPr lang="en-MY" dirty="0"/>
          </a:p>
          <a:p>
            <a:endParaRPr lang="en-MY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3C039FC-09EA-4984-4319-2B23F712DC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20495-3E74-4589-909C-F5D9E1606AAD}" type="slidenum">
              <a:rPr lang="en-MY" smtClean="0"/>
              <a:t>16</a:t>
            </a:fld>
            <a:endParaRPr lang="en-MY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764E19CD-E68B-067A-6536-19A2923DFFB5}"/>
              </a:ext>
            </a:extLst>
          </p:cNvPr>
          <p:cNvGrpSpPr/>
          <p:nvPr/>
        </p:nvGrpSpPr>
        <p:grpSpPr>
          <a:xfrm>
            <a:off x="9040535" y="6078799"/>
            <a:ext cx="3028428" cy="652003"/>
            <a:chOff x="5595456" y="4337108"/>
            <a:chExt cx="3028428" cy="652003"/>
          </a:xfrm>
        </p:grpSpPr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E246BE87-17D4-E1EC-F6DD-16CC9782E998}"/>
                </a:ext>
              </a:extLst>
            </p:cNvPr>
            <p:cNvSpPr txBox="1"/>
            <p:nvPr/>
          </p:nvSpPr>
          <p:spPr>
            <a:xfrm>
              <a:off x="5595456" y="4393535"/>
              <a:ext cx="3028428" cy="523220"/>
            </a:xfrm>
            <a:prstGeom prst="rect">
              <a:avLst/>
            </a:prstGeom>
            <a:solidFill>
              <a:srgbClr val="EFCEFE"/>
            </a:solidFill>
          </p:spPr>
          <p:txBody>
            <a:bodyPr wrap="square" rtlCol="0">
              <a:spAutoFit/>
            </a:bodyPr>
            <a:lstStyle/>
            <a:p>
              <a:pPr marL="720725"/>
              <a:r>
                <a:rPr lang="en-MY" sz="1400" dirty="0">
                  <a:latin typeface="Berlin Sans FB Demi" panose="020E0802020502020306" pitchFamily="34" charset="0"/>
                </a:rPr>
                <a:t>TOT CPG Management of Dementia (Third Edition)</a:t>
              </a:r>
            </a:p>
          </p:txBody>
        </p:sp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B6DFF687-FD8E-70F7-5376-A1C2A02FF26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35849" t="25933" r="36972" b="21467"/>
            <a:stretch>
              <a:fillRect/>
            </a:stretch>
          </p:blipFill>
          <p:spPr>
            <a:xfrm>
              <a:off x="5679346" y="4337108"/>
              <a:ext cx="612398" cy="652003"/>
            </a:xfrm>
            <a:prstGeom prst="ellipse">
              <a:avLst/>
            </a:prstGeom>
            <a:ln>
              <a:solidFill>
                <a:srgbClr val="6000C0"/>
              </a:solidFill>
            </a:ln>
          </p:spPr>
        </p:pic>
      </p:grpSp>
    </p:spTree>
    <p:extLst>
      <p:ext uri="{BB962C8B-B14F-4D97-AF65-F5344CB8AC3E}">
        <p14:creationId xmlns:p14="http://schemas.microsoft.com/office/powerpoint/2010/main" val="64732283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" name="Group 38">
            <a:extLst>
              <a:ext uri="{FF2B5EF4-FFF2-40B4-BE49-F238E27FC236}">
                <a16:creationId xmlns:a16="http://schemas.microsoft.com/office/drawing/2014/main" id="{9BAEC4B3-3403-AD2C-DE58-7A821CDD7870}"/>
              </a:ext>
            </a:extLst>
          </p:cNvPr>
          <p:cNvGrpSpPr/>
          <p:nvPr/>
        </p:nvGrpSpPr>
        <p:grpSpPr>
          <a:xfrm>
            <a:off x="9040535" y="6078799"/>
            <a:ext cx="3028428" cy="652003"/>
            <a:chOff x="5595456" y="4337108"/>
            <a:chExt cx="3028428" cy="652003"/>
          </a:xfrm>
        </p:grpSpPr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DE173DD5-DF45-EDD9-E559-86E52FD2B0C9}"/>
                </a:ext>
              </a:extLst>
            </p:cNvPr>
            <p:cNvSpPr txBox="1"/>
            <p:nvPr/>
          </p:nvSpPr>
          <p:spPr>
            <a:xfrm>
              <a:off x="5595456" y="4393535"/>
              <a:ext cx="3028428" cy="523220"/>
            </a:xfrm>
            <a:prstGeom prst="rect">
              <a:avLst/>
            </a:prstGeom>
            <a:solidFill>
              <a:srgbClr val="EFCEFE"/>
            </a:solidFill>
          </p:spPr>
          <p:txBody>
            <a:bodyPr wrap="square" rtlCol="0">
              <a:spAutoFit/>
            </a:bodyPr>
            <a:lstStyle/>
            <a:p>
              <a:pPr marL="720725"/>
              <a:r>
                <a:rPr lang="en-MY" sz="1400" dirty="0">
                  <a:latin typeface="Berlin Sans FB Demi" panose="020E0802020502020306" pitchFamily="34" charset="0"/>
                </a:rPr>
                <a:t>TOT CPG Management of Dementia (Third Edition)</a:t>
              </a:r>
            </a:p>
          </p:txBody>
        </p:sp>
        <p:pic>
          <p:nvPicPr>
            <p:cNvPr id="41" name="Picture 40">
              <a:extLst>
                <a:ext uri="{FF2B5EF4-FFF2-40B4-BE49-F238E27FC236}">
                  <a16:creationId xmlns:a16="http://schemas.microsoft.com/office/drawing/2014/main" id="{1697B337-60B4-E191-AD05-F9D4EDE22CE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35849" t="25933" r="36972" b="21467"/>
            <a:stretch>
              <a:fillRect/>
            </a:stretch>
          </p:blipFill>
          <p:spPr>
            <a:xfrm>
              <a:off x="5679346" y="4337108"/>
              <a:ext cx="612398" cy="652003"/>
            </a:xfrm>
            <a:prstGeom prst="ellipse">
              <a:avLst/>
            </a:prstGeom>
            <a:ln>
              <a:solidFill>
                <a:srgbClr val="6000C0"/>
              </a:solidFill>
            </a:ln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20495-3E74-4589-909C-F5D9E1606AAD}" type="slidenum">
              <a:rPr lang="en-MY" smtClean="0"/>
              <a:t>17</a:t>
            </a:fld>
            <a:endParaRPr lang="en-MY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 rotWithShape="1">
          <a:blip r:embed="rId3"/>
          <a:srcRect t="6909" b="7568"/>
          <a:stretch>
            <a:fillRect/>
          </a:stretch>
        </p:blipFill>
        <p:spPr>
          <a:xfrm>
            <a:off x="320138" y="-9950"/>
            <a:ext cx="10079355" cy="677291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cxnSp>
        <p:nvCxnSpPr>
          <p:cNvPr id="9" name="Straight Connector 8"/>
          <p:cNvCxnSpPr/>
          <p:nvPr/>
        </p:nvCxnSpPr>
        <p:spPr>
          <a:xfrm>
            <a:off x="5256280" y="3514725"/>
            <a:ext cx="188595" cy="21844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5934710" y="3514725"/>
            <a:ext cx="188595" cy="21844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8087575" y="3531503"/>
            <a:ext cx="188595" cy="21844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5487670" y="3799205"/>
            <a:ext cx="188595" cy="21844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6443980" y="3799205"/>
            <a:ext cx="188595" cy="21844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8999855" y="3799205"/>
            <a:ext cx="188595" cy="21844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5233035" y="4017645"/>
            <a:ext cx="188595" cy="21844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6189345" y="4017645"/>
            <a:ext cx="188595" cy="21844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8999855" y="4017645"/>
            <a:ext cx="188595" cy="21844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5487670" y="5560695"/>
            <a:ext cx="188595" cy="21844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189345" y="5560695"/>
            <a:ext cx="188595" cy="21844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>
            <a:off x="8999855" y="5560695"/>
            <a:ext cx="188595" cy="21844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5286334" y="6080859"/>
            <a:ext cx="188595" cy="21844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>
            <a:off x="6189345" y="6041390"/>
            <a:ext cx="188595" cy="21844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8999855" y="6041390"/>
            <a:ext cx="188595" cy="21844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>
            <a:extLst>
              <a:ext uri="{FF2B5EF4-FFF2-40B4-BE49-F238E27FC236}">
                <a16:creationId xmlns:a16="http://schemas.microsoft.com/office/drawing/2014/main" id="{1F432CD2-BA29-90E8-1AC2-45F91757C6E5}"/>
              </a:ext>
            </a:extLst>
          </p:cNvPr>
          <p:cNvSpPr txBox="1"/>
          <p:nvPr/>
        </p:nvSpPr>
        <p:spPr>
          <a:xfrm>
            <a:off x="7627831" y="3486150"/>
            <a:ext cx="1532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MY" dirty="0"/>
              <a:t>3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F04791D3-AF99-2DB8-3D97-C91AFAE2D1FA}"/>
              </a:ext>
            </a:extLst>
          </p:cNvPr>
          <p:cNvSpPr txBox="1"/>
          <p:nvPr/>
        </p:nvSpPr>
        <p:spPr>
          <a:xfrm flipH="1">
            <a:off x="7572692" y="3751620"/>
            <a:ext cx="6703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MY" dirty="0"/>
              <a:t>12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5FEA0753-C916-D776-7D8C-F634D62744C7}"/>
              </a:ext>
            </a:extLst>
          </p:cNvPr>
          <p:cNvSpPr txBox="1"/>
          <p:nvPr/>
        </p:nvSpPr>
        <p:spPr>
          <a:xfrm>
            <a:off x="7674080" y="3982640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MY" dirty="0"/>
              <a:t>6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93BF767F-605D-C3D4-87A9-1395445BFD67}"/>
              </a:ext>
            </a:extLst>
          </p:cNvPr>
          <p:cNvSpPr txBox="1"/>
          <p:nvPr/>
        </p:nvSpPr>
        <p:spPr>
          <a:xfrm>
            <a:off x="7627831" y="5492036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MY" dirty="0"/>
              <a:t>8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ADED943B-1B39-0E86-C1B4-C92E8F37A623}"/>
              </a:ext>
            </a:extLst>
          </p:cNvPr>
          <p:cNvSpPr txBox="1"/>
          <p:nvPr/>
        </p:nvSpPr>
        <p:spPr>
          <a:xfrm>
            <a:off x="7547318" y="5763458"/>
            <a:ext cx="6833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MY" dirty="0"/>
              <a:t>41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5DAC9A45-E48F-2315-CF4E-D923D0BCB4C9}"/>
              </a:ext>
            </a:extLst>
          </p:cNvPr>
          <p:cNvSpPr txBox="1"/>
          <p:nvPr/>
        </p:nvSpPr>
        <p:spPr>
          <a:xfrm>
            <a:off x="7681594" y="6011644"/>
            <a:ext cx="457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MY" dirty="0"/>
              <a:t>6</a:t>
            </a:r>
          </a:p>
        </p:txBody>
      </p: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2439DEB7-1232-FC66-6FBE-9A8162BBE9DA}"/>
              </a:ext>
            </a:extLst>
          </p:cNvPr>
          <p:cNvCxnSpPr/>
          <p:nvPr/>
        </p:nvCxnSpPr>
        <p:spPr>
          <a:xfrm>
            <a:off x="5291455" y="4304030"/>
            <a:ext cx="188595" cy="21844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D6007D9F-AB97-22C7-2942-3FF57DD45C85}"/>
              </a:ext>
            </a:extLst>
          </p:cNvPr>
          <p:cNvCxnSpPr/>
          <p:nvPr/>
        </p:nvCxnSpPr>
        <p:spPr>
          <a:xfrm>
            <a:off x="6134841" y="4304030"/>
            <a:ext cx="188595" cy="21844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>
            <a:extLst>
              <a:ext uri="{FF2B5EF4-FFF2-40B4-BE49-F238E27FC236}">
                <a16:creationId xmlns:a16="http://schemas.microsoft.com/office/drawing/2014/main" id="{59EFC754-B39C-7B31-3B93-9B83D53C3ACF}"/>
              </a:ext>
            </a:extLst>
          </p:cNvPr>
          <p:cNvSpPr txBox="1"/>
          <p:nvPr/>
        </p:nvSpPr>
        <p:spPr>
          <a:xfrm>
            <a:off x="7660640" y="4260750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MY" dirty="0"/>
              <a:t>6</a:t>
            </a:r>
          </a:p>
        </p:txBody>
      </p: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B8DD9379-04C9-F134-0449-3B37DD8B0749}"/>
              </a:ext>
            </a:extLst>
          </p:cNvPr>
          <p:cNvCxnSpPr/>
          <p:nvPr/>
        </p:nvCxnSpPr>
        <p:spPr>
          <a:xfrm>
            <a:off x="9011496" y="4296107"/>
            <a:ext cx="188595" cy="21844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9040535" y="6078799"/>
            <a:ext cx="3028428" cy="652003"/>
            <a:chOff x="5595456" y="4337108"/>
            <a:chExt cx="3028428" cy="652003"/>
          </a:xfrm>
        </p:grpSpPr>
        <p:sp>
          <p:nvSpPr>
            <p:cNvPr id="5" name="TextBox 4"/>
            <p:cNvSpPr txBox="1"/>
            <p:nvPr/>
          </p:nvSpPr>
          <p:spPr>
            <a:xfrm>
              <a:off x="5595456" y="4393535"/>
              <a:ext cx="3028428" cy="523220"/>
            </a:xfrm>
            <a:prstGeom prst="rect">
              <a:avLst/>
            </a:prstGeom>
            <a:solidFill>
              <a:srgbClr val="EFCEFE"/>
            </a:solidFill>
          </p:spPr>
          <p:txBody>
            <a:bodyPr wrap="square" rtlCol="0">
              <a:spAutoFit/>
            </a:bodyPr>
            <a:lstStyle/>
            <a:p>
              <a:pPr marL="720725"/>
              <a:r>
                <a:rPr lang="en-MY" sz="1400" dirty="0">
                  <a:latin typeface="Berlin Sans FB Demi" panose="020E0802020502020306" pitchFamily="34" charset="0"/>
                </a:rPr>
                <a:t>TOT CPG Management of Dementia (Third Edition)</a:t>
              </a:r>
            </a:p>
          </p:txBody>
        </p:sp>
        <p:pic>
          <p:nvPicPr>
            <p:cNvPr id="6" name="Picture 5"/>
            <p:cNvPicPr>
              <a:picLocks noChangeAspect="1"/>
            </p:cNvPicPr>
            <p:nvPr/>
          </p:nvPicPr>
          <p:blipFill rotWithShape="1">
            <a:blip r:embed="rId2"/>
            <a:srcRect l="35849" t="25933" r="36972" b="21467"/>
            <a:stretch>
              <a:fillRect/>
            </a:stretch>
          </p:blipFill>
          <p:spPr>
            <a:xfrm>
              <a:off x="5679346" y="4337108"/>
              <a:ext cx="612398" cy="652003"/>
            </a:xfrm>
            <a:prstGeom prst="ellipse">
              <a:avLst/>
            </a:prstGeom>
            <a:ln>
              <a:solidFill>
                <a:srgbClr val="6000C0"/>
              </a:solidFill>
            </a:ln>
          </p:spPr>
        </p:pic>
      </p:grp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MY" b="1" dirty="0">
                <a:solidFill>
                  <a:schemeClr val="accent1">
                    <a:lumMod val="75000"/>
                  </a:schemeClr>
                </a:solidFill>
              </a:rPr>
              <a:t>Case continues..</a:t>
            </a:r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>
          <a:xfrm>
            <a:off x="677334" y="1669002"/>
            <a:ext cx="8848406" cy="4372361"/>
          </a:xfrm>
        </p:spPr>
        <p:txBody>
          <a:bodyPr>
            <a:norm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n-US" sz="3200" dirty="0">
                <a:effectLst/>
                <a:latin typeface="Calibri" panose="020F0502020204030204" pitchFamily="34" charset="0"/>
                <a:cs typeface="Times New Roman" panose="02020603050405020304" pitchFamily="18" charset="0"/>
              </a:rPr>
              <a:t>Her neuropsychiatric inventory (NPI) score is </a:t>
            </a:r>
            <a:r>
              <a:rPr lang="en-US" sz="3200" dirty="0">
                <a:latin typeface="Calibri" panose="020F0502020204030204" pitchFamily="34" charset="0"/>
                <a:cs typeface="Times New Roman" panose="02020603050405020304" pitchFamily="18" charset="0"/>
              </a:rPr>
              <a:t>41</a:t>
            </a:r>
            <a:r>
              <a:rPr lang="en-US" sz="3200" dirty="0">
                <a:effectLst/>
                <a:latin typeface="Calibri" panose="020F0502020204030204" pitchFamily="34" charset="0"/>
                <a:cs typeface="Times New Roman" panose="02020603050405020304" pitchFamily="18" charset="0"/>
              </a:rPr>
              <a:t> (</a:t>
            </a:r>
            <a:r>
              <a:rPr lang="en-US" sz="3200" dirty="0">
                <a:latin typeface="Calibri" panose="020F0502020204030204" pitchFamily="34" charset="0"/>
                <a:cs typeface="Times New Roman" panose="02020603050405020304" pitchFamily="18" charset="0"/>
              </a:rPr>
              <a:t>moderate</a:t>
            </a:r>
            <a:r>
              <a:rPr lang="en-US" sz="3200" dirty="0">
                <a:effectLst/>
                <a:latin typeface="Calibri" panose="020F0502020204030204" pitchFamily="34" charset="0"/>
                <a:cs typeface="Times New Roman" panose="02020603050405020304" pitchFamily="18" charset="0"/>
              </a:rPr>
              <a:t>):  </a:t>
            </a:r>
          </a:p>
          <a:p>
            <a:pPr algn="just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3200" dirty="0">
                <a:latin typeface="Calibri" panose="020F0502020204030204" pitchFamily="34" charset="0"/>
                <a:cs typeface="Times New Roman" panose="02020603050405020304" pitchFamily="18" charset="0"/>
              </a:rPr>
              <a:t>Caregiver </a:t>
            </a:r>
            <a:r>
              <a:rPr lang="en-US" sz="3200" dirty="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distress score is 20</a:t>
            </a:r>
            <a:endParaRPr lang="en-US" sz="3200" dirty="0">
              <a:solidFill>
                <a:schemeClr val="tx1"/>
              </a:solidFill>
              <a:effectLst/>
              <a:latin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20495-3E74-4589-909C-F5D9E1606AAD}" type="slidenum">
              <a:rPr lang="en-MY" smtClean="0"/>
              <a:t>18</a:t>
            </a:fld>
            <a:endParaRPr lang="en-MY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MY" b="1" dirty="0">
                <a:solidFill>
                  <a:schemeClr val="accent1">
                    <a:lumMod val="75000"/>
                  </a:schemeClr>
                </a:solidFill>
              </a:rPr>
              <a:t>Question 5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3" y="2160589"/>
            <a:ext cx="8919427" cy="3880773"/>
          </a:xfrm>
        </p:spPr>
        <p:txBody>
          <a:bodyPr>
            <a:normAutofit/>
          </a:bodyPr>
          <a:lstStyle/>
          <a:p>
            <a:pPr algn="just"/>
            <a:r>
              <a:rPr lang="en-US" sz="3600" dirty="0">
                <a:latin typeface="Calibri" panose="020F0502020204030204" pitchFamily="34" charset="0"/>
                <a:cs typeface="Calibri" panose="020F0502020204030204" pitchFamily="34" charset="0"/>
              </a:rPr>
              <a:t>How would you manage Mdm. A and her </a:t>
            </a:r>
            <a:r>
              <a:rPr lang="en-US" sz="3600" dirty="0" err="1">
                <a:latin typeface="Calibri" panose="020F0502020204030204" pitchFamily="34" charset="0"/>
                <a:cs typeface="Calibri" panose="020F0502020204030204" pitchFamily="34" charset="0"/>
              </a:rPr>
              <a:t>carer</a:t>
            </a:r>
            <a:r>
              <a:rPr lang="en-US" sz="3600" dirty="0">
                <a:latin typeface="Calibri" panose="020F0502020204030204" pitchFamily="34" charset="0"/>
                <a:cs typeface="Calibri" panose="020F0502020204030204" pitchFamily="34" charset="0"/>
              </a:rPr>
              <a:t>?</a:t>
            </a:r>
          </a:p>
          <a:p>
            <a:endParaRPr lang="en-MY" sz="36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12488" y="6414224"/>
            <a:ext cx="683339" cy="365125"/>
          </a:xfrm>
        </p:spPr>
        <p:txBody>
          <a:bodyPr/>
          <a:lstStyle/>
          <a:p>
            <a:fld id="{3B120495-3E74-4589-909C-F5D9E1606AAD}" type="slidenum">
              <a:rPr lang="en-MY" smtClean="0"/>
              <a:t>19</a:t>
            </a:fld>
            <a:endParaRPr lang="en-MY"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04E212A9-AB9F-8767-6266-6545D3D4F99D}"/>
              </a:ext>
            </a:extLst>
          </p:cNvPr>
          <p:cNvGrpSpPr/>
          <p:nvPr/>
        </p:nvGrpSpPr>
        <p:grpSpPr>
          <a:xfrm>
            <a:off x="9065702" y="6080485"/>
            <a:ext cx="3028428" cy="652003"/>
            <a:chOff x="5595456" y="4337108"/>
            <a:chExt cx="3028428" cy="652003"/>
          </a:xfrm>
        </p:grpSpPr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32C9FF8B-AC47-E633-3B10-FAD07B2C2211}"/>
                </a:ext>
              </a:extLst>
            </p:cNvPr>
            <p:cNvSpPr txBox="1"/>
            <p:nvPr/>
          </p:nvSpPr>
          <p:spPr>
            <a:xfrm>
              <a:off x="5595456" y="4393535"/>
              <a:ext cx="3028428" cy="523220"/>
            </a:xfrm>
            <a:prstGeom prst="rect">
              <a:avLst/>
            </a:prstGeom>
            <a:solidFill>
              <a:srgbClr val="EFCEFE"/>
            </a:solidFill>
          </p:spPr>
          <p:txBody>
            <a:bodyPr wrap="square" rtlCol="0">
              <a:spAutoFit/>
            </a:bodyPr>
            <a:lstStyle/>
            <a:p>
              <a:pPr marL="720725"/>
              <a:r>
                <a:rPr lang="en-MY" sz="1400" dirty="0">
                  <a:latin typeface="Berlin Sans FB Demi" panose="020E0802020502020306" pitchFamily="34" charset="0"/>
                </a:rPr>
                <a:t>TOT CPG Management of Dementia (Third Edition)</a:t>
              </a:r>
            </a:p>
          </p:txBody>
        </p:sp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FC28379C-A474-DB83-95A2-74F391C5ADB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35849" t="25933" r="36972" b="21467"/>
            <a:stretch>
              <a:fillRect/>
            </a:stretch>
          </p:blipFill>
          <p:spPr>
            <a:xfrm>
              <a:off x="5679346" y="4337108"/>
              <a:ext cx="612398" cy="652003"/>
            </a:xfrm>
            <a:prstGeom prst="ellipse">
              <a:avLst/>
            </a:prstGeom>
            <a:ln>
              <a:solidFill>
                <a:srgbClr val="6000C0"/>
              </a:solidFill>
            </a:ln>
          </p:spPr>
        </p:pic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9040535" y="6078799"/>
            <a:ext cx="3028428" cy="652003"/>
            <a:chOff x="5595456" y="4337108"/>
            <a:chExt cx="3028428" cy="652003"/>
          </a:xfrm>
        </p:grpSpPr>
        <p:sp>
          <p:nvSpPr>
            <p:cNvPr id="5" name="TextBox 4"/>
            <p:cNvSpPr txBox="1"/>
            <p:nvPr/>
          </p:nvSpPr>
          <p:spPr>
            <a:xfrm>
              <a:off x="5595456" y="4393535"/>
              <a:ext cx="3028428" cy="523220"/>
            </a:xfrm>
            <a:prstGeom prst="rect">
              <a:avLst/>
            </a:prstGeom>
            <a:solidFill>
              <a:srgbClr val="EFCEFE"/>
            </a:solidFill>
          </p:spPr>
          <p:txBody>
            <a:bodyPr wrap="square" rtlCol="0">
              <a:spAutoFit/>
            </a:bodyPr>
            <a:lstStyle/>
            <a:p>
              <a:pPr marL="720725"/>
              <a:r>
                <a:rPr lang="en-MY" sz="1400" dirty="0">
                  <a:latin typeface="Berlin Sans FB Demi" panose="020E0802020502020306" pitchFamily="34" charset="0"/>
                </a:rPr>
                <a:t>TOT CPG Management of Dementia (Third Edition)</a:t>
              </a:r>
            </a:p>
          </p:txBody>
        </p:sp>
        <p:pic>
          <p:nvPicPr>
            <p:cNvPr id="6" name="Picture 5"/>
            <p:cNvPicPr>
              <a:picLocks noChangeAspect="1"/>
            </p:cNvPicPr>
            <p:nvPr/>
          </p:nvPicPr>
          <p:blipFill rotWithShape="1">
            <a:blip r:embed="rId2"/>
            <a:srcRect l="35849" t="25933" r="36972" b="21467"/>
            <a:stretch>
              <a:fillRect/>
            </a:stretch>
          </p:blipFill>
          <p:spPr>
            <a:xfrm>
              <a:off x="5679346" y="4337108"/>
              <a:ext cx="612398" cy="652003"/>
            </a:xfrm>
            <a:prstGeom prst="ellipse">
              <a:avLst/>
            </a:prstGeom>
            <a:ln>
              <a:solidFill>
                <a:srgbClr val="6000C0"/>
              </a:solidFill>
            </a:ln>
          </p:spPr>
        </p:pic>
      </p:grp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MY" b="1" dirty="0">
                <a:solidFill>
                  <a:schemeClr val="accent1">
                    <a:lumMod val="75000"/>
                  </a:schemeClr>
                </a:solidFill>
              </a:rPr>
              <a:t>Case scenario </a:t>
            </a:r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>
          <a:xfrm>
            <a:off x="736057" y="1828801"/>
            <a:ext cx="8596668" cy="4019810"/>
          </a:xfrm>
        </p:spPr>
        <p:txBody>
          <a:bodyPr>
            <a:normAutofit lnSpcReduction="10000"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n-US" sz="3200" dirty="0">
                <a:latin typeface="Calibri" panose="020F0502020204030204" pitchFamily="34" charset="0"/>
                <a:cs typeface="Times New Roman" panose="02020603050405020304" pitchFamily="18" charset="0"/>
              </a:rPr>
              <a:t>Mdm.</a:t>
            </a:r>
            <a:r>
              <a:rPr lang="en-US" sz="3200" dirty="0">
                <a:effectLst/>
                <a:latin typeface="Calibri" panose="020F0502020204030204" pitchFamily="34" charset="0"/>
                <a:cs typeface="Times New Roman" panose="02020603050405020304" pitchFamily="18" charset="0"/>
              </a:rPr>
              <a:t> A is a 70-year-old lady and newly </a:t>
            </a:r>
            <a:r>
              <a:rPr lang="en-US" sz="3200" dirty="0">
                <a:latin typeface="Calibri" panose="020F0502020204030204" pitchFamily="34" charset="0"/>
                <a:cs typeface="Times New Roman" panose="02020603050405020304" pitchFamily="18" charset="0"/>
              </a:rPr>
              <a:t>diagnosed with Major Neurocognitive Disorder due to </a:t>
            </a:r>
            <a:r>
              <a:rPr lang="en-US" sz="3200" dirty="0">
                <a:effectLst/>
                <a:latin typeface="Calibri" panose="020F0502020204030204" pitchFamily="34" charset="0"/>
                <a:cs typeface="Times New Roman" panose="02020603050405020304" pitchFamily="18" charset="0"/>
              </a:rPr>
              <a:t>Alzheimer’s </a:t>
            </a:r>
            <a:r>
              <a:rPr lang="en-US" sz="3200" dirty="0">
                <a:latin typeface="Calibri" panose="020F0502020204030204" pitchFamily="34" charset="0"/>
                <a:cs typeface="Times New Roman" panose="02020603050405020304" pitchFamily="18" charset="0"/>
              </a:rPr>
              <a:t>disease of moderate severity.</a:t>
            </a:r>
            <a:endParaRPr lang="en-US" sz="3200" dirty="0">
              <a:effectLst/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n-US" sz="3200" dirty="0">
                <a:effectLst/>
                <a:latin typeface="Calibri" panose="020F0502020204030204" pitchFamily="34" charset="0"/>
                <a:cs typeface="Times New Roman" panose="02020603050405020304" pitchFamily="18" charset="0"/>
              </a:rPr>
              <a:t>She stays with her daughter and two grandsons aged 16 and 18. 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n-US" sz="3200" dirty="0">
                <a:effectLst/>
                <a:latin typeface="Calibri" panose="020F0502020204030204" pitchFamily="34" charset="0"/>
                <a:cs typeface="Times New Roman" panose="02020603050405020304" pitchFamily="18" charset="0"/>
              </a:rPr>
              <a:t>She is a housewife who likes gardening very much.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20495-3E74-4589-909C-F5D9E1606AAD}" type="slidenum">
              <a:rPr lang="en-MY" smtClean="0"/>
              <a:t>2</a:t>
            </a:fld>
            <a:endParaRPr lang="en-MY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MY" b="1" dirty="0">
                <a:solidFill>
                  <a:schemeClr val="accent1">
                    <a:lumMod val="75000"/>
                  </a:schemeClr>
                </a:solidFill>
              </a:rPr>
              <a:t>Answer 5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5006" y="1373363"/>
            <a:ext cx="8838996" cy="4763549"/>
          </a:xfrm>
        </p:spPr>
        <p:txBody>
          <a:bodyPr>
            <a:normAutofit/>
          </a:bodyPr>
          <a:lstStyle/>
          <a:p>
            <a:pPr marL="0" lv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3200" dirty="0">
                <a:latin typeface="Calibri" panose="020F0502020204030204" pitchFamily="34" charset="0"/>
                <a:cs typeface="Times New Roman" panose="02020603050405020304" pitchFamily="18" charset="0"/>
              </a:rPr>
              <a:t>Principles of n</a:t>
            </a:r>
            <a:r>
              <a:rPr lang="en-US" sz="3200" dirty="0">
                <a:effectLst/>
                <a:latin typeface="Calibri" panose="020F0502020204030204" pitchFamily="34" charset="0"/>
                <a:cs typeface="Times New Roman" panose="02020603050405020304" pitchFamily="18" charset="0"/>
              </a:rPr>
              <a:t>on-pharmacological approach to BPSD</a:t>
            </a:r>
          </a:p>
          <a:p>
            <a:pPr marL="719455">
              <a:lnSpc>
                <a:spcPct val="120000"/>
              </a:lnSpc>
              <a:spcBef>
                <a:spcPts val="0"/>
              </a:spcBef>
            </a:pPr>
            <a:r>
              <a:rPr lang="en-US" sz="3200" dirty="0">
                <a:effectLst/>
                <a:latin typeface="Calibri" panose="020F0502020204030204" pitchFamily="34" charset="0"/>
                <a:cs typeface="Times New Roman" panose="02020603050405020304" pitchFamily="18" charset="0"/>
              </a:rPr>
              <a:t>BPSD</a:t>
            </a:r>
          </a:p>
          <a:p>
            <a:pPr marL="0" indent="0">
              <a:buNone/>
            </a:pPr>
            <a:endParaRPr lang="en-MY" sz="20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20495-3E74-4589-909C-F5D9E1606AAD}" type="slidenum">
              <a:rPr lang="en-MY" smtClean="0"/>
              <a:t>20</a:t>
            </a:fld>
            <a:endParaRPr lang="en-MY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7F5E2282-279F-B6AB-C293-760776DF3DD4}"/>
              </a:ext>
            </a:extLst>
          </p:cNvPr>
          <p:cNvGrpSpPr/>
          <p:nvPr/>
        </p:nvGrpSpPr>
        <p:grpSpPr>
          <a:xfrm>
            <a:off x="9065702" y="6080485"/>
            <a:ext cx="3028428" cy="652003"/>
            <a:chOff x="5595456" y="4337108"/>
            <a:chExt cx="3028428" cy="652003"/>
          </a:xfrm>
        </p:grpSpPr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A513B638-04BA-7C12-44CB-02C5AFA85F01}"/>
                </a:ext>
              </a:extLst>
            </p:cNvPr>
            <p:cNvSpPr txBox="1"/>
            <p:nvPr/>
          </p:nvSpPr>
          <p:spPr>
            <a:xfrm>
              <a:off x="5595456" y="4393535"/>
              <a:ext cx="3028428" cy="523220"/>
            </a:xfrm>
            <a:prstGeom prst="rect">
              <a:avLst/>
            </a:prstGeom>
            <a:solidFill>
              <a:srgbClr val="EFCEFE"/>
            </a:solidFill>
          </p:spPr>
          <p:txBody>
            <a:bodyPr wrap="square" rtlCol="0">
              <a:spAutoFit/>
            </a:bodyPr>
            <a:lstStyle/>
            <a:p>
              <a:pPr marL="720725"/>
              <a:r>
                <a:rPr lang="en-MY" sz="1400" dirty="0">
                  <a:latin typeface="Berlin Sans FB Demi" panose="020E0802020502020306" pitchFamily="34" charset="0"/>
                </a:rPr>
                <a:t>TOT CPG Management of Dementia (Third Edition)</a:t>
              </a:r>
            </a:p>
          </p:txBody>
        </p:sp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9BBFA80A-6B32-F48A-D7C9-E27CA7B1AA6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35849" t="25933" r="36972" b="21467"/>
            <a:stretch>
              <a:fillRect/>
            </a:stretch>
          </p:blipFill>
          <p:spPr>
            <a:xfrm>
              <a:off x="5679346" y="4337108"/>
              <a:ext cx="612398" cy="652003"/>
            </a:xfrm>
            <a:prstGeom prst="ellipse">
              <a:avLst/>
            </a:prstGeom>
            <a:ln>
              <a:solidFill>
                <a:srgbClr val="6000C0"/>
              </a:solidFill>
            </a:ln>
          </p:spPr>
        </p:pic>
      </p:grpSp>
      <p:pic>
        <p:nvPicPr>
          <p:cNvPr id="9" name="Picture 8">
            <a:extLst>
              <a:ext uri="{FF2B5EF4-FFF2-40B4-BE49-F238E27FC236}">
                <a16:creationId xmlns:a16="http://schemas.microsoft.com/office/drawing/2014/main" id="{1521AE23-FE21-3E54-89E9-17EC691BF0C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4535" y="2731461"/>
            <a:ext cx="7579938" cy="34924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7639688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id="{6039FB5B-B338-F1E5-AA14-CAA492290BDA}"/>
              </a:ext>
            </a:extLst>
          </p:cNvPr>
          <p:cNvGrpSpPr/>
          <p:nvPr/>
        </p:nvGrpSpPr>
        <p:grpSpPr>
          <a:xfrm>
            <a:off x="9065702" y="6080485"/>
            <a:ext cx="3028428" cy="652003"/>
            <a:chOff x="5595456" y="4337108"/>
            <a:chExt cx="3028428" cy="652003"/>
          </a:xfrm>
        </p:grpSpPr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BC21C9A9-374F-C82B-4019-42D9E4A7C767}"/>
                </a:ext>
              </a:extLst>
            </p:cNvPr>
            <p:cNvSpPr txBox="1"/>
            <p:nvPr/>
          </p:nvSpPr>
          <p:spPr>
            <a:xfrm>
              <a:off x="5595456" y="4393535"/>
              <a:ext cx="3028428" cy="523220"/>
            </a:xfrm>
            <a:prstGeom prst="rect">
              <a:avLst/>
            </a:prstGeom>
            <a:solidFill>
              <a:srgbClr val="EFCEFE"/>
            </a:solidFill>
          </p:spPr>
          <p:txBody>
            <a:bodyPr wrap="square" rtlCol="0">
              <a:spAutoFit/>
            </a:bodyPr>
            <a:lstStyle/>
            <a:p>
              <a:pPr marL="720725"/>
              <a:r>
                <a:rPr lang="en-MY" sz="1400" dirty="0">
                  <a:latin typeface="Berlin Sans FB Demi" panose="020E0802020502020306" pitchFamily="34" charset="0"/>
                </a:rPr>
                <a:t>TOT CPG Management of Dementia (Third Edition)</a:t>
              </a:r>
            </a:p>
          </p:txBody>
        </p:sp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CF7CCD17-E3E3-098E-9B79-C1886AB72D6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35849" t="25933" r="36972" b="21467"/>
            <a:stretch>
              <a:fillRect/>
            </a:stretch>
          </p:blipFill>
          <p:spPr>
            <a:xfrm>
              <a:off x="5679346" y="4337108"/>
              <a:ext cx="612398" cy="652003"/>
            </a:xfrm>
            <a:prstGeom prst="ellipse">
              <a:avLst/>
            </a:prstGeom>
            <a:ln>
              <a:solidFill>
                <a:srgbClr val="6000C0"/>
              </a:solidFill>
            </a:ln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MY" b="1" dirty="0">
                <a:solidFill>
                  <a:schemeClr val="accent1">
                    <a:lumMod val="75000"/>
                  </a:schemeClr>
                </a:solidFill>
              </a:rPr>
              <a:t>Answer 5</a:t>
            </a:r>
            <a:r>
              <a:rPr lang="en-MY" sz="2000" b="1" dirty="0">
                <a:solidFill>
                  <a:schemeClr val="accent1">
                    <a:lumMod val="75000"/>
                  </a:schemeClr>
                </a:solidFill>
              </a:rPr>
              <a:t>-2</a:t>
            </a:r>
            <a:endParaRPr lang="en-MY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26597021"/>
              </p:ext>
            </p:extLst>
          </p:nvPr>
        </p:nvGraphicFramePr>
        <p:xfrm>
          <a:off x="601185" y="1270000"/>
          <a:ext cx="9348158" cy="5077216"/>
        </p:xfrm>
        <a:graphic>
          <a:graphicData uri="http://schemas.openxmlformats.org/drawingml/2006/table">
            <a:tbl>
              <a:tblPr/>
              <a:tblGrid>
                <a:gridCol w="67821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58926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08068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6942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MY" sz="1800" b="1" dirty="0">
                          <a:effectLst/>
                          <a:latin typeface="Calibri" panose="020F0502020204030204" pitchFamily="34" charset="0"/>
                          <a:cs typeface="Times New Roman" panose="02020603050405020304" pitchFamily="18" charset="0"/>
                        </a:rPr>
                        <a:t>No</a:t>
                      </a:r>
                      <a:endParaRPr lang="en-MY" sz="18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775" marR="57775" marT="38517" marB="38517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MY" sz="1800" b="1" dirty="0">
                          <a:effectLst/>
                          <a:latin typeface="Calibri" panose="020F0502020204030204" pitchFamily="34" charset="0"/>
                          <a:cs typeface="Times New Roman" panose="02020603050405020304" pitchFamily="18" charset="0"/>
                        </a:rPr>
                        <a:t>BPSD</a:t>
                      </a:r>
                      <a:endParaRPr lang="en-MY" sz="18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775" marR="57775" marT="38517" marB="38517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MY" sz="1800" b="1" dirty="0">
                          <a:effectLst/>
                          <a:latin typeface="Calibri" panose="020F0502020204030204" pitchFamily="34" charset="0"/>
                          <a:cs typeface="Times New Roman" panose="02020603050405020304" pitchFamily="18" charset="0"/>
                        </a:rPr>
                        <a:t>Intervention</a:t>
                      </a:r>
                      <a:endParaRPr lang="en-MY" sz="18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775" marR="57775" marT="38517" marB="38517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21283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MY" sz="1700" b="1" dirty="0">
                          <a:effectLst/>
                          <a:latin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MY" sz="17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775" marR="57775" marT="38517" marB="38517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700" dirty="0">
                          <a:effectLst/>
                          <a:latin typeface="Calibri" panose="020F0502020204030204" pitchFamily="34" charset="0"/>
                          <a:cs typeface="Times New Roman" panose="02020603050405020304" pitchFamily="18" charset="0"/>
                        </a:rPr>
                        <a:t>Argues with her daughter and eldest grandson during meal-time and throws her food at them. </a:t>
                      </a:r>
                    </a:p>
                  </a:txBody>
                  <a:tcPr marL="57775" marR="57775" marT="38517" marB="38517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700" dirty="0">
                          <a:effectLst/>
                          <a:latin typeface="Calibri" panose="020F0502020204030204" pitchFamily="34" charset="0"/>
                          <a:cs typeface="Times New Roman" panose="02020603050405020304" pitchFamily="18" charset="0"/>
                        </a:rPr>
                        <a:t>Explore the clinical and environmental triggers.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700" dirty="0">
                          <a:effectLst/>
                          <a:latin typeface="Calibri" panose="020F0502020204030204" pitchFamily="34" charset="0"/>
                          <a:cs typeface="Times New Roman" panose="02020603050405020304" pitchFamily="18" charset="0"/>
                        </a:rPr>
                        <a:t>Advise on the adjustment and management of clinical/environmental triggering factors.</a:t>
                      </a:r>
                    </a:p>
                  </a:txBody>
                  <a:tcPr marL="57775" marR="57775" marT="38517" marB="38517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6069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MY" sz="1700" b="1" dirty="0">
                          <a:effectLst/>
                          <a:latin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MY" sz="17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775" marR="57775" marT="38517" marB="38517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800" dirty="0">
                          <a:effectLst/>
                          <a:latin typeface="Calibri" panose="020F0502020204030204" pitchFamily="34" charset="0"/>
                          <a:cs typeface="Times New Roman" panose="02020603050405020304" pitchFamily="18" charset="0"/>
                        </a:rPr>
                        <a:t>Unable to </a:t>
                      </a:r>
                      <a:r>
                        <a:rPr lang="en-US" sz="1800" dirty="0">
                          <a:latin typeface="Calibri" panose="020F0502020204030204" pitchFamily="34" charset="0"/>
                          <a:cs typeface="Times New Roman" panose="02020603050405020304" pitchFamily="18" charset="0"/>
                        </a:rPr>
                        <a:t>sleep at night and </a:t>
                      </a:r>
                      <a:r>
                        <a:rPr lang="en-US" sz="1800" dirty="0">
                          <a:effectLst/>
                          <a:latin typeface="Calibri" panose="020F0502020204030204" pitchFamily="34" charset="0"/>
                          <a:cs typeface="Times New Roman" panose="02020603050405020304" pitchFamily="18" charset="0"/>
                        </a:rPr>
                        <a:t>wakes up others in the house. </a:t>
                      </a:r>
                    </a:p>
                  </a:txBody>
                  <a:tcPr marL="57775" marR="57775" marT="38517" marB="38517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700" dirty="0">
                          <a:effectLst/>
                          <a:latin typeface="Calibri" panose="020F0502020204030204" pitchFamily="34" charset="0"/>
                          <a:cs typeface="Times New Roman" panose="02020603050405020304" pitchFamily="18" charset="0"/>
                        </a:rPr>
                        <a:t>Explore the clinical and environmental triggers. 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700" dirty="0">
                          <a:effectLst/>
                          <a:latin typeface="Calibri" panose="020F0502020204030204" pitchFamily="34" charset="0"/>
                          <a:cs typeface="Times New Roman" panose="02020603050405020304" pitchFamily="18" charset="0"/>
                        </a:rPr>
                        <a:t>e.g. Room ambient</a:t>
                      </a:r>
                    </a:p>
                  </a:txBody>
                  <a:tcPr marL="57775" marR="57775" marT="38517" marB="38517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0352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MY" sz="1700" b="1" dirty="0">
                          <a:effectLst/>
                          <a:latin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MY" sz="17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MY" sz="1700" b="1" dirty="0">
                          <a:effectLst/>
                          <a:latin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MY" sz="17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775" marR="57775" marT="38517" marB="38517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700" dirty="0">
                          <a:effectLst/>
                          <a:latin typeface="Calibri" panose="020F0502020204030204" pitchFamily="34" charset="0"/>
                          <a:cs typeface="Times New Roman" panose="02020603050405020304" pitchFamily="18" charset="0"/>
                        </a:rPr>
                        <a:t>Wanders around the house during daytime and becomes intrusive by entering her grandsons’ room</a:t>
                      </a:r>
                    </a:p>
                  </a:txBody>
                  <a:tcPr marL="57775" marR="57775" marT="38517" marB="38517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700" dirty="0">
                          <a:effectLst/>
                          <a:latin typeface="Calibri" panose="020F0502020204030204" pitchFamily="34" charset="0"/>
                          <a:cs typeface="Times New Roman" panose="02020603050405020304" pitchFamily="18" charset="0"/>
                        </a:rPr>
                        <a:t>Personalized and tailored activity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700" dirty="0">
                          <a:effectLst/>
                          <a:latin typeface="Calibri" panose="020F0502020204030204" pitchFamily="34" charset="0"/>
                          <a:cs typeface="Times New Roman" panose="02020603050405020304" pitchFamily="18" charset="0"/>
                        </a:rPr>
                        <a:t>Ensure safety</a:t>
                      </a:r>
                    </a:p>
                  </a:txBody>
                  <a:tcPr marL="57775" marR="57775" marT="38517" marB="38517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7269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MY" sz="1700" b="1" dirty="0">
                          <a:effectLst/>
                          <a:latin typeface="Calibri" panose="020F0502020204030204" pitchFamily="34" charset="0"/>
                          <a:cs typeface="Times New Roman" panose="02020603050405020304" pitchFamily="18" charset="0"/>
                        </a:rPr>
                        <a:t>4</a:t>
                      </a:r>
                      <a:endParaRPr lang="en-MY" sz="17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775" marR="57775" marT="38517" marB="38517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Calibri" panose="020F0502020204030204" pitchFamily="34" charset="0"/>
                          <a:cs typeface="Times New Roman" panose="02020603050405020304" pitchFamily="18" charset="0"/>
                        </a:rPr>
                        <a:t>Complains that she hears people screaming</a:t>
                      </a:r>
                      <a:endParaRPr lang="en-MY" sz="17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775" marR="57775" marT="38517" marB="38517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MY" sz="1700" dirty="0">
                          <a:effectLst/>
                          <a:latin typeface="Calibri" panose="020F0502020204030204" pitchFamily="34" charset="0"/>
                          <a:cs typeface="Times New Roman" panose="02020603050405020304" pitchFamily="18" charset="0"/>
                        </a:rPr>
                        <a:t>Validation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MY" sz="1700" dirty="0">
                          <a:effectLst/>
                          <a:latin typeface="Calibri" panose="020F0502020204030204" pitchFamily="34" charset="0"/>
                          <a:cs typeface="Times New Roman" panose="02020603050405020304" pitchFamily="18" charset="0"/>
                        </a:rPr>
                        <a:t>Distraction</a:t>
                      </a:r>
                    </a:p>
                  </a:txBody>
                  <a:tcPr marL="57775" marR="57775" marT="38517" marB="38517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92635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MY" sz="1700" b="1" dirty="0">
                          <a:effectLst/>
                          <a:latin typeface="Calibri" panose="020F0502020204030204" pitchFamily="34" charset="0"/>
                          <a:cs typeface="Times New Roman" panose="02020603050405020304" pitchFamily="18" charset="0"/>
                        </a:rPr>
                        <a:t>5</a:t>
                      </a:r>
                      <a:endParaRPr lang="en-MY" sz="17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775" marR="57775" marT="38517" marB="38517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700" dirty="0">
                          <a:effectLst/>
                          <a:latin typeface="Calibri" panose="020F0502020204030204" pitchFamily="34" charset="0"/>
                          <a:cs typeface="Times New Roman" panose="02020603050405020304" pitchFamily="18" charset="0"/>
                        </a:rPr>
                        <a:t>Cries in her room, feels upset and worries of being abandoned by her family</a:t>
                      </a:r>
                    </a:p>
                  </a:txBody>
                  <a:tcPr marL="57775" marR="57775" marT="38517" marB="38517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MY" sz="1700" dirty="0">
                          <a:effectLst/>
                          <a:latin typeface="Calibri" panose="020F0502020204030204" pitchFamily="34" charset="0"/>
                          <a:cs typeface="Times New Roman" panose="02020603050405020304" pitchFamily="18" charset="0"/>
                        </a:rPr>
                        <a:t>Psychological intervention</a:t>
                      </a:r>
                      <a:r>
                        <a:rPr lang="en-US" sz="1700" dirty="0">
                          <a:effectLst/>
                          <a:latin typeface="Calibri" panose="020F0502020204030204" pitchFamily="34" charset="0"/>
                          <a:cs typeface="Times New Roman" panose="02020603050405020304" pitchFamily="18" charset="0"/>
                        </a:rPr>
                        <a:t> e.g. cognitive </a:t>
                      </a:r>
                      <a:r>
                        <a:rPr lang="en-US" sz="1700" dirty="0" err="1">
                          <a:effectLst/>
                          <a:latin typeface="Calibri" panose="020F0502020204030204" pitchFamily="34" charset="0"/>
                          <a:cs typeface="Times New Roman" panose="02020603050405020304" pitchFamily="18" charset="0"/>
                        </a:rPr>
                        <a:t>behavioural</a:t>
                      </a:r>
                      <a:r>
                        <a:rPr lang="en-US" sz="1700" dirty="0">
                          <a:effectLst/>
                          <a:latin typeface="Calibri" panose="020F0502020204030204" pitchFamily="34" charset="0"/>
                          <a:cs typeface="Times New Roman" panose="02020603050405020304" pitchFamily="18" charset="0"/>
                        </a:rPr>
                        <a:t> therapy (CBT), counselling sessions, education and outreach support to patients and </a:t>
                      </a:r>
                      <a:r>
                        <a:rPr lang="en-US" sz="1700" dirty="0" err="1">
                          <a:effectLst/>
                          <a:latin typeface="Calibri" panose="020F0502020204030204" pitchFamily="34" charset="0"/>
                          <a:cs typeface="Times New Roman" panose="02020603050405020304" pitchFamily="18" charset="0"/>
                        </a:rPr>
                        <a:t>carers</a:t>
                      </a:r>
                      <a:endParaRPr lang="en-MY" sz="17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775" marR="57775" marT="38517" marB="38517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20495-3E74-4589-909C-F5D9E1606AAD}" type="slidenum">
              <a:rPr lang="en-MY" smtClean="0"/>
              <a:t>21</a:t>
            </a:fld>
            <a:endParaRPr lang="en-MY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MY" b="1" dirty="0">
                <a:solidFill>
                  <a:schemeClr val="accent1">
                    <a:lumMod val="75000"/>
                  </a:schemeClr>
                </a:solidFill>
              </a:rPr>
              <a:t>Answer 5</a:t>
            </a:r>
            <a:r>
              <a:rPr lang="en-MY" sz="2000" b="1" dirty="0">
                <a:solidFill>
                  <a:schemeClr val="accent1">
                    <a:lumMod val="75000"/>
                  </a:schemeClr>
                </a:solidFill>
              </a:rPr>
              <a:t>-3</a:t>
            </a:r>
            <a:endParaRPr lang="en-MY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930401"/>
            <a:ext cx="9213286" cy="4110962"/>
          </a:xfrm>
        </p:spPr>
        <p:txBody>
          <a:bodyPr>
            <a:norm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3500" dirty="0">
                <a:effectLst/>
                <a:latin typeface="Calibri" panose="020F0502020204030204" pitchFamily="34" charset="0"/>
                <a:cs typeface="Times New Roman" panose="02020603050405020304" pitchFamily="18" charset="0"/>
              </a:rPr>
              <a:t>If non-pharmacological treatment fails, pharmacological interventions </a:t>
            </a:r>
            <a:r>
              <a:rPr lang="en-US" sz="3500" dirty="0">
                <a:latin typeface="Calibri" panose="020F0502020204030204" pitchFamily="34" charset="0"/>
                <a:cs typeface="Times New Roman" panose="02020603050405020304" pitchFamily="18" charset="0"/>
              </a:rPr>
              <a:t>may be considered:</a:t>
            </a:r>
            <a:endParaRPr lang="en-US" sz="3500" dirty="0">
              <a:effectLst/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marL="1200150" lvl="1" indent="-457200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Ø"/>
            </a:pPr>
            <a:r>
              <a:rPr lang="en-US" sz="2800" dirty="0">
                <a:latin typeface="Calibri" panose="020F0502020204030204" pitchFamily="34" charset="0"/>
                <a:cs typeface="Times New Roman" panose="02020603050405020304" pitchFamily="18" charset="0"/>
              </a:rPr>
              <a:t>Antidepressant for anxiety and depressive symptoms</a:t>
            </a:r>
          </a:p>
          <a:p>
            <a:pPr marL="1200150" lvl="1" indent="-457200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Ø"/>
            </a:pPr>
            <a:r>
              <a:rPr lang="en-US" sz="2800" dirty="0">
                <a:effectLst/>
                <a:latin typeface="Calibri" panose="020F0502020204030204" pitchFamily="34" charset="0"/>
                <a:cs typeface="Times New Roman" panose="02020603050405020304" pitchFamily="18" charset="0"/>
              </a:rPr>
              <a:t>Antipsychotics for agitation and psychosis</a:t>
            </a:r>
          </a:p>
          <a:p>
            <a:pPr marL="0" indent="0">
              <a:buNone/>
            </a:pPr>
            <a:endParaRPr lang="en-MY" sz="20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20495-3E74-4589-909C-F5D9E1606AAD}" type="slidenum">
              <a:rPr lang="en-MY" smtClean="0"/>
              <a:t>22</a:t>
            </a:fld>
            <a:endParaRPr lang="en-MY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3A8EF782-3EF2-390C-3C5C-1E0AF23C1F67}"/>
              </a:ext>
            </a:extLst>
          </p:cNvPr>
          <p:cNvGrpSpPr/>
          <p:nvPr/>
        </p:nvGrpSpPr>
        <p:grpSpPr>
          <a:xfrm>
            <a:off x="9065702" y="6080485"/>
            <a:ext cx="3028428" cy="652003"/>
            <a:chOff x="5595456" y="4337108"/>
            <a:chExt cx="3028428" cy="652003"/>
          </a:xfrm>
        </p:grpSpPr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4D40FB44-5E49-EE01-A1F6-8628B823A956}"/>
                </a:ext>
              </a:extLst>
            </p:cNvPr>
            <p:cNvSpPr txBox="1"/>
            <p:nvPr/>
          </p:nvSpPr>
          <p:spPr>
            <a:xfrm>
              <a:off x="5595456" y="4393535"/>
              <a:ext cx="3028428" cy="523220"/>
            </a:xfrm>
            <a:prstGeom prst="rect">
              <a:avLst/>
            </a:prstGeom>
            <a:solidFill>
              <a:srgbClr val="EFCEFE"/>
            </a:solidFill>
          </p:spPr>
          <p:txBody>
            <a:bodyPr wrap="square" rtlCol="0">
              <a:spAutoFit/>
            </a:bodyPr>
            <a:lstStyle/>
            <a:p>
              <a:pPr marL="720725"/>
              <a:r>
                <a:rPr lang="en-MY" sz="1400" dirty="0">
                  <a:latin typeface="Berlin Sans FB Demi" panose="020E0802020502020306" pitchFamily="34" charset="0"/>
                </a:rPr>
                <a:t>TOT CPG Management of Dementia (Third Edition)</a:t>
              </a:r>
            </a:p>
          </p:txBody>
        </p:sp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4EAA5F0D-20D2-9A4E-66B2-E13CBBEE64B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35849" t="25933" r="36972" b="21467"/>
            <a:stretch>
              <a:fillRect/>
            </a:stretch>
          </p:blipFill>
          <p:spPr>
            <a:xfrm>
              <a:off x="5679346" y="4337108"/>
              <a:ext cx="612398" cy="652003"/>
            </a:xfrm>
            <a:prstGeom prst="ellipse">
              <a:avLst/>
            </a:prstGeom>
            <a:ln>
              <a:solidFill>
                <a:srgbClr val="6000C0"/>
              </a:solidFill>
            </a:ln>
          </p:spPr>
        </p:pic>
      </p:grp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MY" b="1" dirty="0">
                <a:solidFill>
                  <a:schemeClr val="accent1">
                    <a:lumMod val="75000"/>
                  </a:schemeClr>
                </a:solidFill>
              </a:rPr>
              <a:t>Answer 5</a:t>
            </a:r>
            <a:r>
              <a:rPr lang="en-MY" sz="2000" b="1" dirty="0">
                <a:solidFill>
                  <a:schemeClr val="accent1">
                    <a:lumMod val="75000"/>
                  </a:schemeClr>
                </a:solidFill>
              </a:rPr>
              <a:t>-3</a:t>
            </a:r>
            <a:endParaRPr lang="en-MY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694465"/>
            <a:ext cx="8596668" cy="4110962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MY" sz="2000" dirty="0"/>
          </a:p>
          <a:p>
            <a:r>
              <a:rPr lang="en-MY" sz="3200" dirty="0">
                <a:latin typeface="Calibri" panose="020F0502020204030204" pitchFamily="34" charset="0"/>
                <a:cs typeface="Calibri" panose="020F0502020204030204" pitchFamily="34" charset="0"/>
              </a:rPr>
              <a:t>Remember to assess caregivers’ wellbeing and provide support accordingly.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MY" sz="3000" dirty="0">
                <a:latin typeface="Calibri" panose="020F0502020204030204" pitchFamily="34" charset="0"/>
                <a:cs typeface="Calibri" panose="020F0502020204030204" pitchFamily="34" charset="0"/>
              </a:rPr>
              <a:t>Psychoeducation and carer training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MY" sz="3000" dirty="0">
                <a:latin typeface="Calibri" panose="020F0502020204030204" pitchFamily="34" charset="0"/>
                <a:cs typeface="Calibri" panose="020F0502020204030204" pitchFamily="34" charset="0"/>
              </a:rPr>
              <a:t>Respite care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MY" sz="3000" dirty="0">
                <a:latin typeface="Calibri" panose="020F0502020204030204" pitchFamily="34" charset="0"/>
                <a:cs typeface="Calibri" panose="020F0502020204030204" pitchFamily="34" charset="0"/>
              </a:rPr>
              <a:t>Spirituality and religious support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20495-3E74-4589-909C-F5D9E1606AAD}" type="slidenum">
              <a:rPr lang="en-MY" smtClean="0"/>
              <a:t>23</a:t>
            </a:fld>
            <a:endParaRPr lang="en-MY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D0CC6166-7EFD-B151-0A6B-EEAB6EA56ABF}"/>
              </a:ext>
            </a:extLst>
          </p:cNvPr>
          <p:cNvGrpSpPr/>
          <p:nvPr/>
        </p:nvGrpSpPr>
        <p:grpSpPr>
          <a:xfrm>
            <a:off x="9065702" y="6080485"/>
            <a:ext cx="3028428" cy="652003"/>
            <a:chOff x="5595456" y="4337108"/>
            <a:chExt cx="3028428" cy="652003"/>
          </a:xfrm>
        </p:grpSpPr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88EFB00D-F3CB-4251-5CB4-93669696C645}"/>
                </a:ext>
              </a:extLst>
            </p:cNvPr>
            <p:cNvSpPr txBox="1"/>
            <p:nvPr/>
          </p:nvSpPr>
          <p:spPr>
            <a:xfrm>
              <a:off x="5595456" y="4393535"/>
              <a:ext cx="3028428" cy="523220"/>
            </a:xfrm>
            <a:prstGeom prst="rect">
              <a:avLst/>
            </a:prstGeom>
            <a:solidFill>
              <a:srgbClr val="EFCEFE"/>
            </a:solidFill>
          </p:spPr>
          <p:txBody>
            <a:bodyPr wrap="square" rtlCol="0">
              <a:spAutoFit/>
            </a:bodyPr>
            <a:lstStyle/>
            <a:p>
              <a:pPr marL="720725"/>
              <a:r>
                <a:rPr lang="en-MY" sz="1400" dirty="0">
                  <a:latin typeface="Berlin Sans FB Demi" panose="020E0802020502020306" pitchFamily="34" charset="0"/>
                </a:rPr>
                <a:t>TOT CPG Management of Dementia (Third Edition)</a:t>
              </a:r>
            </a:p>
          </p:txBody>
        </p:sp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5396EA44-2B85-849A-D679-771F5B2CABF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35849" t="25933" r="36972" b="21467"/>
            <a:stretch>
              <a:fillRect/>
            </a:stretch>
          </p:blipFill>
          <p:spPr>
            <a:xfrm>
              <a:off x="5679346" y="4337108"/>
              <a:ext cx="612398" cy="652003"/>
            </a:xfrm>
            <a:prstGeom prst="ellipse">
              <a:avLst/>
            </a:prstGeom>
            <a:ln>
              <a:solidFill>
                <a:srgbClr val="6000C0"/>
              </a:solidFill>
            </a:ln>
          </p:spPr>
        </p:pic>
      </p:grp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34643" y="2292304"/>
            <a:ext cx="5350568" cy="1320800"/>
          </a:xfrm>
        </p:spPr>
        <p:txBody>
          <a:bodyPr>
            <a:normAutofit/>
          </a:bodyPr>
          <a:lstStyle/>
          <a:p>
            <a:pPr algn="ctr"/>
            <a:r>
              <a:rPr lang="en-MY" sz="6600" b="1" dirty="0">
                <a:solidFill>
                  <a:schemeClr val="accent1">
                    <a:lumMod val="75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Thank You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3623803" y="3340224"/>
            <a:ext cx="3772248" cy="1092879"/>
            <a:chOff x="3906936" y="3429000"/>
            <a:chExt cx="3772248" cy="1092879"/>
          </a:xfrm>
        </p:grpSpPr>
        <p:sp>
          <p:nvSpPr>
            <p:cNvPr id="4" name="TextBox 3"/>
            <p:cNvSpPr txBox="1"/>
            <p:nvPr/>
          </p:nvSpPr>
          <p:spPr>
            <a:xfrm>
              <a:off x="3906936" y="3613104"/>
              <a:ext cx="3772248" cy="738664"/>
            </a:xfrm>
            <a:prstGeom prst="rect">
              <a:avLst/>
            </a:prstGeom>
            <a:solidFill>
              <a:srgbClr val="EFCEFE"/>
            </a:solidFill>
          </p:spPr>
          <p:txBody>
            <a:bodyPr wrap="square" rtlCol="0">
              <a:spAutoFit/>
            </a:bodyPr>
            <a:lstStyle/>
            <a:p>
              <a:pPr marL="897255" algn="ctr"/>
              <a:r>
                <a:rPr lang="en-MY" sz="1400" dirty="0">
                  <a:latin typeface="Berlin Sans FB Demi" panose="020E0802020502020306" pitchFamily="34" charset="0"/>
                </a:rPr>
                <a:t>Training of Core Trainers on </a:t>
              </a:r>
            </a:p>
            <a:p>
              <a:pPr marL="897255" algn="ctr"/>
              <a:r>
                <a:rPr lang="en-MY" sz="1400" dirty="0">
                  <a:latin typeface="Berlin Sans FB Demi" panose="020E0802020502020306" pitchFamily="34" charset="0"/>
                </a:rPr>
                <a:t>CPG Management of Dementia (Third Edition)</a:t>
              </a:r>
            </a:p>
          </p:txBody>
        </p:sp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051517" y="3429000"/>
              <a:ext cx="710464" cy="1092879"/>
            </a:xfrm>
            <a:prstGeom prst="rect">
              <a:avLst/>
            </a:prstGeom>
            <a:ln>
              <a:solidFill>
                <a:schemeClr val="accent1">
                  <a:lumMod val="75000"/>
                </a:schemeClr>
              </a:solidFill>
            </a:ln>
          </p:spPr>
        </p:pic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MY" b="1" dirty="0">
                <a:solidFill>
                  <a:schemeClr val="accent1">
                    <a:lumMod val="75000"/>
                  </a:schemeClr>
                </a:solidFill>
              </a:rPr>
              <a:t>Question 1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MY" sz="3200" dirty="0">
                <a:latin typeface="Calibri" panose="020F0502020204030204" pitchFamily="34" charset="0"/>
                <a:cs typeface="Calibri" panose="020F0502020204030204" pitchFamily="34" charset="0"/>
              </a:rPr>
              <a:t>How would you treat her?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20495-3E74-4589-909C-F5D9E1606AAD}" type="slidenum">
              <a:rPr lang="en-MY" smtClean="0"/>
              <a:t>3</a:t>
            </a:fld>
            <a:endParaRPr lang="en-MY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A90AB711-00BC-71F8-A53D-C21035024582}"/>
              </a:ext>
            </a:extLst>
          </p:cNvPr>
          <p:cNvGrpSpPr/>
          <p:nvPr/>
        </p:nvGrpSpPr>
        <p:grpSpPr>
          <a:xfrm>
            <a:off x="9040535" y="6078799"/>
            <a:ext cx="3028428" cy="652003"/>
            <a:chOff x="5595456" y="4337108"/>
            <a:chExt cx="3028428" cy="652003"/>
          </a:xfrm>
        </p:grpSpPr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7C44B245-C328-481A-07C0-5225DD50C007}"/>
                </a:ext>
              </a:extLst>
            </p:cNvPr>
            <p:cNvSpPr txBox="1"/>
            <p:nvPr/>
          </p:nvSpPr>
          <p:spPr>
            <a:xfrm>
              <a:off x="5595456" y="4393535"/>
              <a:ext cx="3028428" cy="523220"/>
            </a:xfrm>
            <a:prstGeom prst="rect">
              <a:avLst/>
            </a:prstGeom>
            <a:solidFill>
              <a:srgbClr val="EFCEFE"/>
            </a:solidFill>
          </p:spPr>
          <p:txBody>
            <a:bodyPr wrap="square" rtlCol="0">
              <a:spAutoFit/>
            </a:bodyPr>
            <a:lstStyle/>
            <a:p>
              <a:pPr marL="720725"/>
              <a:r>
                <a:rPr lang="en-MY" sz="1400" dirty="0">
                  <a:latin typeface="Berlin Sans FB Demi" panose="020E0802020502020306" pitchFamily="34" charset="0"/>
                </a:rPr>
                <a:t>TOT CPG Management of Dementia (Third Edition)</a:t>
              </a:r>
            </a:p>
          </p:txBody>
        </p:sp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EA8AC6DF-1655-9517-F96D-17FA1411720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35849" t="25933" r="36972" b="21467"/>
            <a:stretch>
              <a:fillRect/>
            </a:stretch>
          </p:blipFill>
          <p:spPr>
            <a:xfrm>
              <a:off x="5679346" y="4337108"/>
              <a:ext cx="612398" cy="652003"/>
            </a:xfrm>
            <a:prstGeom prst="ellipse">
              <a:avLst/>
            </a:prstGeom>
            <a:ln>
              <a:solidFill>
                <a:srgbClr val="6000C0"/>
              </a:solidFill>
            </a:ln>
          </p:spPr>
        </p:pic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MY" b="1" dirty="0">
                <a:solidFill>
                  <a:schemeClr val="accent1">
                    <a:lumMod val="75000"/>
                  </a:schemeClr>
                </a:solidFill>
              </a:rPr>
              <a:t>Answer 1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3" y="2160589"/>
            <a:ext cx="9154564" cy="3880773"/>
          </a:xfrm>
        </p:spPr>
        <p:txBody>
          <a:bodyPr>
            <a:normAutofit/>
          </a:bodyPr>
          <a:lstStyle/>
          <a:p>
            <a:pPr algn="just"/>
            <a:r>
              <a:rPr lang="en-MY" sz="3200" dirty="0">
                <a:latin typeface="Calibri" panose="020F0502020204030204" pitchFamily="34" charset="0"/>
                <a:cs typeface="Calibri" panose="020F0502020204030204" pitchFamily="34" charset="0"/>
              </a:rPr>
              <a:t>Non-pharmacological interventions (for cognition)</a:t>
            </a:r>
          </a:p>
          <a:p>
            <a:pPr lvl="1" algn="just">
              <a:buFont typeface="Wingdings" panose="05000000000000000000" pitchFamily="2" charset="2"/>
              <a:buChar char="Ø"/>
            </a:pPr>
            <a:r>
              <a:rPr lang="en-MY" sz="2800" dirty="0">
                <a:latin typeface="Calibri" panose="020F0502020204030204" pitchFamily="34" charset="0"/>
                <a:cs typeface="Calibri" panose="020F0502020204030204" pitchFamily="34" charset="0"/>
              </a:rPr>
              <a:t>Cognitive stimulation therapy</a:t>
            </a:r>
          </a:p>
          <a:p>
            <a:pPr lvl="1" algn="just">
              <a:buFont typeface="Wingdings" panose="05000000000000000000" pitchFamily="2" charset="2"/>
              <a:buChar char="Ø"/>
            </a:pPr>
            <a:r>
              <a:rPr lang="en-MY" sz="2800" dirty="0">
                <a:latin typeface="Calibri" panose="020F0502020204030204" pitchFamily="34" charset="0"/>
                <a:cs typeface="Calibri" panose="020F0502020204030204" pitchFamily="34" charset="0"/>
              </a:rPr>
              <a:t>Physical activity</a:t>
            </a:r>
          </a:p>
          <a:p>
            <a:pPr algn="just"/>
            <a:r>
              <a:rPr lang="en-MY" sz="3200" dirty="0">
                <a:latin typeface="Calibri" panose="020F0502020204030204" pitchFamily="34" charset="0"/>
                <a:cs typeface="Calibri" panose="020F0502020204030204" pitchFamily="34" charset="0"/>
              </a:rPr>
              <a:t>Pharmacological interventions</a:t>
            </a:r>
          </a:p>
          <a:p>
            <a:pPr lvl="1" algn="just">
              <a:buFont typeface="Wingdings" panose="05000000000000000000" pitchFamily="2" charset="2"/>
              <a:buChar char="Ø"/>
            </a:pPr>
            <a:r>
              <a:rPr lang="en-MY" sz="2800" dirty="0">
                <a:latin typeface="Calibri" panose="020F0502020204030204" pitchFamily="34" charset="0"/>
                <a:cs typeface="Calibri" panose="020F0502020204030204" pitchFamily="34" charset="0"/>
              </a:rPr>
              <a:t>Cognitive enhancers: Donepezil and/or memantine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20495-3E74-4589-909C-F5D9E1606AAD}" type="slidenum">
              <a:rPr lang="en-MY" smtClean="0"/>
              <a:t>4</a:t>
            </a:fld>
            <a:endParaRPr lang="en-MY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671E3145-C8B1-754E-2F5A-2467F272C940}"/>
              </a:ext>
            </a:extLst>
          </p:cNvPr>
          <p:cNvGrpSpPr/>
          <p:nvPr/>
        </p:nvGrpSpPr>
        <p:grpSpPr>
          <a:xfrm>
            <a:off x="9040535" y="6078799"/>
            <a:ext cx="3028428" cy="652003"/>
            <a:chOff x="5595456" y="4337108"/>
            <a:chExt cx="3028428" cy="652003"/>
          </a:xfrm>
        </p:grpSpPr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10659470-0F2F-3F47-2D4B-196BF71D848D}"/>
                </a:ext>
              </a:extLst>
            </p:cNvPr>
            <p:cNvSpPr txBox="1"/>
            <p:nvPr/>
          </p:nvSpPr>
          <p:spPr>
            <a:xfrm>
              <a:off x="5595456" y="4393535"/>
              <a:ext cx="3028428" cy="523220"/>
            </a:xfrm>
            <a:prstGeom prst="rect">
              <a:avLst/>
            </a:prstGeom>
            <a:solidFill>
              <a:srgbClr val="EFCEFE"/>
            </a:solidFill>
          </p:spPr>
          <p:txBody>
            <a:bodyPr wrap="square" rtlCol="0">
              <a:spAutoFit/>
            </a:bodyPr>
            <a:lstStyle/>
            <a:p>
              <a:pPr marL="720725"/>
              <a:r>
                <a:rPr lang="en-MY" sz="1400" dirty="0">
                  <a:latin typeface="Berlin Sans FB Demi" panose="020E0802020502020306" pitchFamily="34" charset="0"/>
                </a:rPr>
                <a:t>TOT CPG Management of Dementia (Third Edition)</a:t>
              </a:r>
            </a:p>
          </p:txBody>
        </p:sp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6AF530F8-F989-BB1A-29B9-DFB0F6DDCFB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35849" t="25933" r="36972" b="21467"/>
            <a:stretch>
              <a:fillRect/>
            </a:stretch>
          </p:blipFill>
          <p:spPr>
            <a:xfrm>
              <a:off x="5679346" y="4337108"/>
              <a:ext cx="612398" cy="652003"/>
            </a:xfrm>
            <a:prstGeom prst="ellipse">
              <a:avLst/>
            </a:prstGeom>
            <a:ln>
              <a:solidFill>
                <a:srgbClr val="6000C0"/>
              </a:solidFill>
            </a:ln>
          </p:spPr>
        </p:pic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MY" b="1" dirty="0">
                <a:solidFill>
                  <a:schemeClr val="accent1">
                    <a:lumMod val="75000"/>
                  </a:schemeClr>
                </a:solidFill>
              </a:rPr>
              <a:t>Case continues..</a:t>
            </a:r>
            <a:endParaRPr lang="en-MY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MY" sz="3200" dirty="0">
                <a:latin typeface="Calibri" panose="020F0502020204030204" pitchFamily="34" charset="0"/>
                <a:cs typeface="Calibri" panose="020F0502020204030204" pitchFamily="34" charset="0"/>
              </a:rPr>
              <a:t>Mdm. A is started on donepezil.</a:t>
            </a:r>
          </a:p>
          <a:p>
            <a:r>
              <a:rPr lang="en-MY" sz="3200" dirty="0">
                <a:latin typeface="Calibri" panose="020F0502020204030204" pitchFamily="34" charset="0"/>
                <a:cs typeface="Calibri" panose="020F0502020204030204" pitchFamily="34" charset="0"/>
              </a:rPr>
              <a:t>After a few days, she complains of nausea and vomiting and unable to tolerate the medication.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20495-3E74-4589-909C-F5D9E1606AAD}" type="slidenum">
              <a:rPr lang="en-MY" smtClean="0"/>
              <a:t>5</a:t>
            </a:fld>
            <a:endParaRPr lang="en-MY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E90060C7-B033-9BC2-92BA-21BABC6112E6}"/>
              </a:ext>
            </a:extLst>
          </p:cNvPr>
          <p:cNvGrpSpPr/>
          <p:nvPr/>
        </p:nvGrpSpPr>
        <p:grpSpPr>
          <a:xfrm>
            <a:off x="9040535" y="6078799"/>
            <a:ext cx="3028428" cy="652003"/>
            <a:chOff x="5595456" y="4337108"/>
            <a:chExt cx="3028428" cy="652003"/>
          </a:xfrm>
        </p:grpSpPr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73908180-251B-E454-168B-BF2068A0CAE2}"/>
                </a:ext>
              </a:extLst>
            </p:cNvPr>
            <p:cNvSpPr txBox="1"/>
            <p:nvPr/>
          </p:nvSpPr>
          <p:spPr>
            <a:xfrm>
              <a:off x="5595456" y="4393535"/>
              <a:ext cx="3028428" cy="523220"/>
            </a:xfrm>
            <a:prstGeom prst="rect">
              <a:avLst/>
            </a:prstGeom>
            <a:solidFill>
              <a:srgbClr val="EFCEFE"/>
            </a:solidFill>
          </p:spPr>
          <p:txBody>
            <a:bodyPr wrap="square" rtlCol="0">
              <a:spAutoFit/>
            </a:bodyPr>
            <a:lstStyle/>
            <a:p>
              <a:pPr marL="720725"/>
              <a:r>
                <a:rPr lang="en-MY" sz="1400" dirty="0">
                  <a:latin typeface="Berlin Sans FB Demi" panose="020E0802020502020306" pitchFamily="34" charset="0"/>
                </a:rPr>
                <a:t>TOT CPG Management of Dementia (Third Edition)</a:t>
              </a:r>
            </a:p>
          </p:txBody>
        </p:sp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C5837466-36DC-E004-AAE1-0076E1B5AF3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35849" t="25933" r="36972" b="21467"/>
            <a:stretch>
              <a:fillRect/>
            </a:stretch>
          </p:blipFill>
          <p:spPr>
            <a:xfrm>
              <a:off x="5679346" y="4337108"/>
              <a:ext cx="612398" cy="652003"/>
            </a:xfrm>
            <a:prstGeom prst="ellipse">
              <a:avLst/>
            </a:prstGeom>
            <a:ln>
              <a:solidFill>
                <a:srgbClr val="6000C0"/>
              </a:solidFill>
            </a:ln>
          </p:spPr>
        </p:pic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MY" b="1" dirty="0">
                <a:solidFill>
                  <a:schemeClr val="accent1">
                    <a:lumMod val="75000"/>
                  </a:schemeClr>
                </a:solidFill>
              </a:rPr>
              <a:t>Question 2</a:t>
            </a:r>
            <a:endParaRPr lang="en-MY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MY" sz="3200" dirty="0">
                <a:latin typeface="Calibri" panose="020F0502020204030204" pitchFamily="34" charset="0"/>
                <a:cs typeface="Calibri" panose="020F0502020204030204" pitchFamily="34" charset="0"/>
              </a:rPr>
              <a:t>What would you do now?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20495-3E74-4589-909C-F5D9E1606AAD}" type="slidenum">
              <a:rPr lang="en-MY" smtClean="0"/>
              <a:t>6</a:t>
            </a:fld>
            <a:endParaRPr lang="en-MY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55216821-F02F-CDE1-5856-CA662A19520C}"/>
              </a:ext>
            </a:extLst>
          </p:cNvPr>
          <p:cNvGrpSpPr/>
          <p:nvPr/>
        </p:nvGrpSpPr>
        <p:grpSpPr>
          <a:xfrm>
            <a:off x="9040535" y="6078799"/>
            <a:ext cx="3028428" cy="652003"/>
            <a:chOff x="5595456" y="4337108"/>
            <a:chExt cx="3028428" cy="652003"/>
          </a:xfrm>
        </p:grpSpPr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31C48F0C-4998-B056-3DD4-21723E06C3DD}"/>
                </a:ext>
              </a:extLst>
            </p:cNvPr>
            <p:cNvSpPr txBox="1"/>
            <p:nvPr/>
          </p:nvSpPr>
          <p:spPr>
            <a:xfrm>
              <a:off x="5595456" y="4393535"/>
              <a:ext cx="3028428" cy="523220"/>
            </a:xfrm>
            <a:prstGeom prst="rect">
              <a:avLst/>
            </a:prstGeom>
            <a:solidFill>
              <a:srgbClr val="EFCEFE"/>
            </a:solidFill>
          </p:spPr>
          <p:txBody>
            <a:bodyPr wrap="square" rtlCol="0">
              <a:spAutoFit/>
            </a:bodyPr>
            <a:lstStyle/>
            <a:p>
              <a:pPr marL="720725"/>
              <a:r>
                <a:rPr lang="en-MY" sz="1400" dirty="0">
                  <a:latin typeface="Berlin Sans FB Demi" panose="020E0802020502020306" pitchFamily="34" charset="0"/>
                </a:rPr>
                <a:t>TOT CPG Management of Dementia (Third Edition)</a:t>
              </a:r>
            </a:p>
          </p:txBody>
        </p:sp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84516675-DD6B-CD7F-D9F2-D7AB531181A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35849" t="25933" r="36972" b="21467"/>
            <a:stretch>
              <a:fillRect/>
            </a:stretch>
          </p:blipFill>
          <p:spPr>
            <a:xfrm>
              <a:off x="5679346" y="4337108"/>
              <a:ext cx="612398" cy="652003"/>
            </a:xfrm>
            <a:prstGeom prst="ellipse">
              <a:avLst/>
            </a:prstGeom>
            <a:ln>
              <a:solidFill>
                <a:srgbClr val="6000C0"/>
              </a:solidFill>
            </a:ln>
          </p:spPr>
        </p:pic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MY" b="1" dirty="0">
                <a:solidFill>
                  <a:schemeClr val="accent1">
                    <a:lumMod val="75000"/>
                  </a:schemeClr>
                </a:solidFill>
              </a:rPr>
              <a:t>Answer 2</a:t>
            </a:r>
            <a:endParaRPr lang="en-MY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MY" sz="3200" dirty="0">
                <a:latin typeface="Calibri" panose="020F0502020204030204" pitchFamily="34" charset="0"/>
                <a:cs typeface="Calibri" panose="020F0502020204030204" pitchFamily="34" charset="0"/>
              </a:rPr>
              <a:t>Withhold medication</a:t>
            </a:r>
          </a:p>
          <a:p>
            <a:pPr algn="just"/>
            <a:r>
              <a:rPr lang="en-MY" sz="3200" dirty="0">
                <a:latin typeface="Calibri" panose="020F0502020204030204" pitchFamily="34" charset="0"/>
                <a:cs typeface="Calibri" panose="020F0502020204030204" pitchFamily="34" charset="0"/>
              </a:rPr>
              <a:t>Monitor nausea, vomiting and other side effects</a:t>
            </a:r>
          </a:p>
          <a:p>
            <a:pPr algn="just"/>
            <a:r>
              <a:rPr lang="en-MY" sz="3200" dirty="0">
                <a:latin typeface="Calibri" panose="020F0502020204030204" pitchFamily="34" charset="0"/>
                <a:cs typeface="Calibri" panose="020F0502020204030204" pitchFamily="34" charset="0"/>
              </a:rPr>
              <a:t>Offer another group of cognitive enhancers if patient and family are keen for it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20495-3E74-4589-909C-F5D9E1606AAD}" type="slidenum">
              <a:rPr lang="en-MY" smtClean="0"/>
              <a:t>7</a:t>
            </a:fld>
            <a:endParaRPr lang="en-MY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FE29DFEF-C94B-4D5D-632C-A9457649D42E}"/>
              </a:ext>
            </a:extLst>
          </p:cNvPr>
          <p:cNvGrpSpPr/>
          <p:nvPr/>
        </p:nvGrpSpPr>
        <p:grpSpPr>
          <a:xfrm>
            <a:off x="9040535" y="6078799"/>
            <a:ext cx="3028428" cy="652003"/>
            <a:chOff x="5595456" y="4337108"/>
            <a:chExt cx="3028428" cy="652003"/>
          </a:xfrm>
        </p:grpSpPr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CE6BDC12-AA87-9F39-344A-D022BE2CC7F3}"/>
                </a:ext>
              </a:extLst>
            </p:cNvPr>
            <p:cNvSpPr txBox="1"/>
            <p:nvPr/>
          </p:nvSpPr>
          <p:spPr>
            <a:xfrm>
              <a:off x="5595456" y="4393535"/>
              <a:ext cx="3028428" cy="523220"/>
            </a:xfrm>
            <a:prstGeom prst="rect">
              <a:avLst/>
            </a:prstGeom>
            <a:solidFill>
              <a:srgbClr val="EFCEFE"/>
            </a:solidFill>
          </p:spPr>
          <p:txBody>
            <a:bodyPr wrap="square" rtlCol="0">
              <a:spAutoFit/>
            </a:bodyPr>
            <a:lstStyle/>
            <a:p>
              <a:pPr marL="720725"/>
              <a:r>
                <a:rPr lang="en-MY" sz="1400" dirty="0">
                  <a:latin typeface="Berlin Sans FB Demi" panose="020E0802020502020306" pitchFamily="34" charset="0"/>
                </a:rPr>
                <a:t>TOT CPG Management of Dementia (Third Edition)</a:t>
              </a:r>
            </a:p>
          </p:txBody>
        </p:sp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816BDBD0-675B-5EFC-9F40-E38CC65B02E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35849" t="25933" r="36972" b="21467"/>
            <a:stretch>
              <a:fillRect/>
            </a:stretch>
          </p:blipFill>
          <p:spPr>
            <a:xfrm>
              <a:off x="5679346" y="4337108"/>
              <a:ext cx="612398" cy="652003"/>
            </a:xfrm>
            <a:prstGeom prst="ellipse">
              <a:avLst/>
            </a:prstGeom>
            <a:ln>
              <a:solidFill>
                <a:srgbClr val="6000C0"/>
              </a:solidFill>
            </a:ln>
          </p:spPr>
        </p:pic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MY" b="1" dirty="0">
                <a:solidFill>
                  <a:schemeClr val="accent1">
                    <a:lumMod val="75000"/>
                  </a:schemeClr>
                </a:solidFill>
              </a:rPr>
              <a:t>Case continues..</a:t>
            </a:r>
            <a:endParaRPr lang="en-MY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2045494"/>
            <a:ext cx="8596668" cy="3880773"/>
          </a:xfrm>
        </p:spPr>
        <p:txBody>
          <a:bodyPr>
            <a:normAutofit/>
          </a:bodyPr>
          <a:lstStyle/>
          <a:p>
            <a:pPr algn="just"/>
            <a:r>
              <a:rPr lang="en-MY" sz="3200" dirty="0">
                <a:latin typeface="Calibri" panose="020F0502020204030204" pitchFamily="34" charset="0"/>
                <a:cs typeface="Calibri" panose="020F0502020204030204" pitchFamily="34" charset="0"/>
              </a:rPr>
              <a:t>Mdm. A is switched to memantine and able to tolerate it well.</a:t>
            </a:r>
          </a:p>
          <a:p>
            <a:pPr algn="just"/>
            <a:r>
              <a:rPr lang="en-MY" sz="3200" dirty="0">
                <a:latin typeface="Calibri" panose="020F0502020204030204" pitchFamily="34" charset="0"/>
                <a:cs typeface="Calibri" panose="020F0502020204030204" pitchFamily="34" charset="0"/>
              </a:rPr>
              <a:t>In subsequent follow-up, family complains of new symptoms.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20495-3E74-4589-909C-F5D9E1606AAD}" type="slidenum">
              <a:rPr lang="en-MY" smtClean="0"/>
              <a:t>8</a:t>
            </a:fld>
            <a:endParaRPr lang="en-MY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3AE02E48-208D-FF16-73AE-30263269DC47}"/>
              </a:ext>
            </a:extLst>
          </p:cNvPr>
          <p:cNvGrpSpPr/>
          <p:nvPr/>
        </p:nvGrpSpPr>
        <p:grpSpPr>
          <a:xfrm>
            <a:off x="9040535" y="6078799"/>
            <a:ext cx="3028428" cy="652003"/>
            <a:chOff x="5595456" y="4337108"/>
            <a:chExt cx="3028428" cy="652003"/>
          </a:xfrm>
        </p:grpSpPr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8189070B-F456-0600-610D-CE2C48B17F03}"/>
                </a:ext>
              </a:extLst>
            </p:cNvPr>
            <p:cNvSpPr txBox="1"/>
            <p:nvPr/>
          </p:nvSpPr>
          <p:spPr>
            <a:xfrm>
              <a:off x="5595456" y="4393535"/>
              <a:ext cx="3028428" cy="523220"/>
            </a:xfrm>
            <a:prstGeom prst="rect">
              <a:avLst/>
            </a:prstGeom>
            <a:solidFill>
              <a:srgbClr val="EFCEFE"/>
            </a:solidFill>
          </p:spPr>
          <p:txBody>
            <a:bodyPr wrap="square" rtlCol="0">
              <a:spAutoFit/>
            </a:bodyPr>
            <a:lstStyle/>
            <a:p>
              <a:pPr marL="720725"/>
              <a:r>
                <a:rPr lang="en-MY" sz="1400" dirty="0">
                  <a:latin typeface="Berlin Sans FB Demi" panose="020E0802020502020306" pitchFamily="34" charset="0"/>
                </a:rPr>
                <a:t>TOT CPG Management of Dementia (Third Edition)</a:t>
              </a:r>
            </a:p>
          </p:txBody>
        </p:sp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145DBE1F-D209-6E24-67BF-327E5D2C440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35849" t="25933" r="36972" b="21467"/>
            <a:stretch>
              <a:fillRect/>
            </a:stretch>
          </p:blipFill>
          <p:spPr>
            <a:xfrm>
              <a:off x="5679346" y="4337108"/>
              <a:ext cx="612398" cy="652003"/>
            </a:xfrm>
            <a:prstGeom prst="ellipse">
              <a:avLst/>
            </a:prstGeom>
            <a:ln>
              <a:solidFill>
                <a:srgbClr val="6000C0"/>
              </a:solidFill>
            </a:ln>
          </p:spPr>
        </p:pic>
      </p:grp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9040535" y="6078799"/>
            <a:ext cx="3028428" cy="652003"/>
            <a:chOff x="5595456" y="4337108"/>
            <a:chExt cx="3028428" cy="652003"/>
          </a:xfrm>
        </p:grpSpPr>
        <p:sp>
          <p:nvSpPr>
            <p:cNvPr id="5" name="TextBox 4"/>
            <p:cNvSpPr txBox="1"/>
            <p:nvPr/>
          </p:nvSpPr>
          <p:spPr>
            <a:xfrm>
              <a:off x="5595456" y="4393535"/>
              <a:ext cx="3028428" cy="523220"/>
            </a:xfrm>
            <a:prstGeom prst="rect">
              <a:avLst/>
            </a:prstGeom>
            <a:solidFill>
              <a:srgbClr val="EFCEFE"/>
            </a:solidFill>
          </p:spPr>
          <p:txBody>
            <a:bodyPr wrap="square" rtlCol="0">
              <a:spAutoFit/>
            </a:bodyPr>
            <a:lstStyle/>
            <a:p>
              <a:pPr marL="720725"/>
              <a:r>
                <a:rPr lang="en-MY" sz="1400" dirty="0">
                  <a:latin typeface="Berlin Sans FB Demi" panose="020E0802020502020306" pitchFamily="34" charset="0"/>
                </a:rPr>
                <a:t>TOT CPG Management of Dementia (Third Edition)</a:t>
              </a:r>
            </a:p>
          </p:txBody>
        </p:sp>
        <p:pic>
          <p:nvPicPr>
            <p:cNvPr id="6" name="Picture 5"/>
            <p:cNvPicPr>
              <a:picLocks noChangeAspect="1"/>
            </p:cNvPicPr>
            <p:nvPr/>
          </p:nvPicPr>
          <p:blipFill rotWithShape="1">
            <a:blip r:embed="rId2"/>
            <a:srcRect l="35849" t="25933" r="36972" b="21467"/>
            <a:stretch>
              <a:fillRect/>
            </a:stretch>
          </p:blipFill>
          <p:spPr>
            <a:xfrm>
              <a:off x="5679346" y="4337108"/>
              <a:ext cx="612398" cy="652003"/>
            </a:xfrm>
            <a:prstGeom prst="ellipse">
              <a:avLst/>
            </a:prstGeom>
            <a:ln>
              <a:solidFill>
                <a:srgbClr val="6000C0"/>
              </a:solidFill>
            </a:ln>
          </p:spPr>
        </p:pic>
      </p:grp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MY" b="1" dirty="0">
                <a:solidFill>
                  <a:schemeClr val="accent1">
                    <a:lumMod val="75000"/>
                  </a:schemeClr>
                </a:solidFill>
              </a:rPr>
              <a:t>Case continues.. </a:t>
            </a:r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>
          <a:xfrm>
            <a:off x="677334" y="1665334"/>
            <a:ext cx="9059489" cy="4678532"/>
          </a:xfrm>
        </p:spPr>
        <p:txBody>
          <a:bodyPr>
            <a:normAutofit fontScale="92500" lnSpcReduction="20000"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n-US" sz="2800" dirty="0">
                <a:effectLst/>
                <a:latin typeface="Calibri" panose="020F0502020204030204" pitchFamily="34" charset="0"/>
                <a:cs typeface="Times New Roman" panose="02020603050405020304" pitchFamily="18" charset="0"/>
              </a:rPr>
              <a:t>In the past one month, s</a:t>
            </a:r>
            <a:r>
              <a:rPr lang="en-US" sz="2800" dirty="0">
                <a:latin typeface="Calibri" panose="020F0502020204030204" pitchFamily="34" charset="0"/>
                <a:cs typeface="Times New Roman" panose="02020603050405020304" pitchFamily="18" charset="0"/>
              </a:rPr>
              <a:t>he </a:t>
            </a:r>
            <a:r>
              <a:rPr lang="en-US" sz="2800" dirty="0">
                <a:effectLst/>
                <a:latin typeface="Calibri" panose="020F0502020204030204" pitchFamily="34" charset="0"/>
                <a:cs typeface="Times New Roman" panose="02020603050405020304" pitchFamily="18" charset="0"/>
              </a:rPr>
              <a:t>starts arguing with her daughter and eldest grandson during meal-time and throws her food at them. 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n-US" sz="2800" dirty="0">
                <a:effectLst/>
                <a:latin typeface="Calibri" panose="020F0502020204030204" pitchFamily="34" charset="0"/>
                <a:cs typeface="Times New Roman" panose="02020603050405020304" pitchFamily="18" charset="0"/>
              </a:rPr>
              <a:t>She also wanders around the house during daytime and becomes intrusive by entering her grandsons’ room. 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n-US" sz="2800" dirty="0">
                <a:latin typeface="Calibri" panose="020F0502020204030204" pitchFamily="34" charset="0"/>
                <a:cs typeface="Times New Roman" panose="02020603050405020304" pitchFamily="18" charset="0"/>
              </a:rPr>
              <a:t>S</a:t>
            </a:r>
            <a:r>
              <a:rPr lang="en-US" sz="2800" dirty="0">
                <a:effectLst/>
                <a:latin typeface="Calibri" panose="020F0502020204030204" pitchFamily="34" charset="0"/>
                <a:cs typeface="Times New Roman" panose="02020603050405020304" pitchFamily="18" charset="0"/>
              </a:rPr>
              <a:t>he is unable to </a:t>
            </a:r>
            <a:r>
              <a:rPr lang="en-US" sz="2800" dirty="0">
                <a:latin typeface="Calibri" panose="020F0502020204030204" pitchFamily="34" charset="0"/>
                <a:cs typeface="Times New Roman" panose="02020603050405020304" pitchFamily="18" charset="0"/>
              </a:rPr>
              <a:t>sleep at night and </a:t>
            </a:r>
            <a:r>
              <a:rPr lang="en-US" sz="2800" dirty="0">
                <a:effectLst/>
                <a:latin typeface="Calibri" panose="020F0502020204030204" pitchFamily="34" charset="0"/>
                <a:cs typeface="Times New Roman" panose="02020603050405020304" pitchFamily="18" charset="0"/>
              </a:rPr>
              <a:t>wakes up others in the house. 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n-US" sz="2800">
                <a:effectLst/>
                <a:latin typeface="Calibri" panose="020F0502020204030204" pitchFamily="34" charset="0"/>
                <a:cs typeface="Times New Roman" panose="02020603050405020304" pitchFamily="18" charset="0"/>
              </a:rPr>
              <a:t>Often, </a:t>
            </a:r>
            <a:r>
              <a:rPr lang="en-US" sz="2800" dirty="0">
                <a:effectLst/>
                <a:latin typeface="Calibri" panose="020F0502020204030204" pitchFamily="34" charset="0"/>
                <a:cs typeface="Times New Roman" panose="02020603050405020304" pitchFamily="18" charset="0"/>
              </a:rPr>
              <a:t>she complains that she hears people screaming. 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n-US" sz="2800" dirty="0">
                <a:effectLst/>
                <a:latin typeface="Calibri" panose="020F0502020204030204" pitchFamily="34" charset="0"/>
                <a:cs typeface="Times New Roman" panose="02020603050405020304" pitchFamily="18" charset="0"/>
              </a:rPr>
              <a:t>She </a:t>
            </a:r>
            <a:r>
              <a:rPr lang="en-US" sz="2800" dirty="0">
                <a:latin typeface="Calibri" panose="020F0502020204030204" pitchFamily="34" charset="0"/>
                <a:cs typeface="Times New Roman" panose="02020603050405020304" pitchFamily="18" charset="0"/>
              </a:rPr>
              <a:t>cries</a:t>
            </a:r>
            <a:r>
              <a:rPr lang="en-US" sz="2800" dirty="0">
                <a:effectLst/>
                <a:latin typeface="Calibri" panose="020F0502020204030204" pitchFamily="34" charset="0"/>
                <a:cs typeface="Times New Roman" panose="02020603050405020304" pitchFamily="18" charset="0"/>
              </a:rPr>
              <a:t> in her room, feels </a:t>
            </a:r>
            <a:r>
              <a:rPr lang="en-MY" altLang="en-US" sz="2800" dirty="0">
                <a:effectLst/>
                <a:latin typeface="Calibri" panose="020F0502020204030204" pitchFamily="34" charset="0"/>
                <a:cs typeface="Times New Roman" panose="02020603050405020304" pitchFamily="18" charset="0"/>
              </a:rPr>
              <a:t>sad and worries</a:t>
            </a:r>
            <a:r>
              <a:rPr lang="en-US" sz="2800" dirty="0">
                <a:effectLst/>
                <a:latin typeface="Calibri" panose="020F0502020204030204" pitchFamily="34" charset="0"/>
                <a:cs typeface="Times New Roman" panose="02020603050405020304" pitchFamily="18" charset="0"/>
              </a:rPr>
              <a:t> of being abandoned by her family</a:t>
            </a:r>
            <a:r>
              <a:rPr lang="en-MY" altLang="en-US" sz="2800" dirty="0">
                <a:effectLst/>
                <a:latin typeface="Calibri" panose="020F0502020204030204" pitchFamily="34" charset="0"/>
                <a:cs typeface="Times New Roman" panose="02020603050405020304" pitchFamily="18" charset="0"/>
              </a:rPr>
              <a:t>, can be rectified if family reassure her</a:t>
            </a:r>
            <a:r>
              <a:rPr lang="en-US" sz="2800" dirty="0">
                <a:effectLst/>
                <a:latin typeface="Calibri" panose="020F0502020204030204" pitchFamily="34" charset="0"/>
                <a:cs typeface="Times New Roman" panose="02020603050405020304" pitchFamily="18" charset="0"/>
              </a:rPr>
              <a:t>.  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20495-3E74-4589-909C-F5D9E1606AAD}" type="slidenum">
              <a:rPr lang="en-MY" smtClean="0"/>
              <a:t>9</a:t>
            </a:fld>
            <a:endParaRPr lang="en-MY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Violet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69A020"/>
      </a:hlink>
      <a:folHlink>
        <a:srgbClr val="8C8C8C"/>
      </a:folHlink>
    </a:clrScheme>
    <a:fontScheme name="Facet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248</TotalTime>
  <Words>979</Words>
  <Application>Microsoft Office PowerPoint</Application>
  <PresentationFormat>Widescreen</PresentationFormat>
  <Paragraphs>162</Paragraphs>
  <Slides>24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32" baseType="lpstr">
      <vt:lpstr>Aharoni</vt:lpstr>
      <vt:lpstr>Arial</vt:lpstr>
      <vt:lpstr>Berlin Sans FB Demi</vt:lpstr>
      <vt:lpstr>Calibri</vt:lpstr>
      <vt:lpstr>Trebuchet MS</vt:lpstr>
      <vt:lpstr>Wingdings</vt:lpstr>
      <vt:lpstr>Wingdings 3</vt:lpstr>
      <vt:lpstr>Facet</vt:lpstr>
      <vt:lpstr>PowerPoint Presentation</vt:lpstr>
      <vt:lpstr>Case scenario </vt:lpstr>
      <vt:lpstr>Question 1</vt:lpstr>
      <vt:lpstr>Answer 1</vt:lpstr>
      <vt:lpstr>Case continues..</vt:lpstr>
      <vt:lpstr>Question 2</vt:lpstr>
      <vt:lpstr>Answer 2</vt:lpstr>
      <vt:lpstr>Case continues..</vt:lpstr>
      <vt:lpstr>Case continues.. </vt:lpstr>
      <vt:lpstr>Question 3</vt:lpstr>
      <vt:lpstr>Answer 3</vt:lpstr>
      <vt:lpstr>PowerPoint Presentation</vt:lpstr>
      <vt:lpstr>Case continues.. </vt:lpstr>
      <vt:lpstr>Question 4</vt:lpstr>
      <vt:lpstr>Answer 4-2</vt:lpstr>
      <vt:lpstr>Scoring of NPI</vt:lpstr>
      <vt:lpstr>PowerPoint Presentation</vt:lpstr>
      <vt:lpstr>Case continues..</vt:lpstr>
      <vt:lpstr>Question 5</vt:lpstr>
      <vt:lpstr>Answer 5</vt:lpstr>
      <vt:lpstr>Answer 5-2</vt:lpstr>
      <vt:lpstr>Answer 5-3</vt:lpstr>
      <vt:lpstr>Answer 5-3</vt:lpstr>
      <vt:lpstr>Thank You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Ayuni</dc:creator>
  <cp:lastModifiedBy>Ayuni</cp:lastModifiedBy>
  <cp:revision>32</cp:revision>
  <dcterms:created xsi:type="dcterms:W3CDTF">2022-03-17T07:36:00Z</dcterms:created>
  <dcterms:modified xsi:type="dcterms:W3CDTF">2022-06-14T04:54:03Z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5558D555CCF0410E8D05B161E3AAAC00</vt:lpwstr>
  </property>
  <property fmtid="{D5CDD505-2E9C-101B-9397-08002B2CF9AE}" pid="3" name="KSOProductBuildVer">
    <vt:lpwstr>1033-11.2.0.11074</vt:lpwstr>
  </property>
</Properties>
</file>